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03" r:id="rId10"/>
    <p:sldId id="264" r:id="rId11"/>
    <p:sldId id="265" r:id="rId12"/>
    <p:sldId id="270" r:id="rId13"/>
    <p:sldId id="269" r:id="rId14"/>
    <p:sldId id="268" r:id="rId15"/>
    <p:sldId id="271" r:id="rId16"/>
    <p:sldId id="272" r:id="rId17"/>
    <p:sldId id="266" r:id="rId18"/>
    <p:sldId id="267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95" r:id="rId29"/>
    <p:sldId id="296" r:id="rId30"/>
    <p:sldId id="282" r:id="rId31"/>
    <p:sldId id="297" r:id="rId32"/>
    <p:sldId id="299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8" r:id="rId46"/>
    <p:sldId id="302" r:id="rId47"/>
    <p:sldId id="308" r:id="rId48"/>
    <p:sldId id="310" r:id="rId49"/>
    <p:sldId id="309" r:id="rId50"/>
    <p:sldId id="311" r:id="rId51"/>
    <p:sldId id="312" r:id="rId52"/>
    <p:sldId id="300" r:id="rId53"/>
    <p:sldId id="301" r:id="rId54"/>
    <p:sldId id="304" r:id="rId55"/>
    <p:sldId id="305" r:id="rId56"/>
    <p:sldId id="306" r:id="rId57"/>
    <p:sldId id="307" r:id="rId58"/>
    <p:sldId id="313" r:id="rId59"/>
    <p:sldId id="317" r:id="rId60"/>
    <p:sldId id="314" r:id="rId61"/>
    <p:sldId id="315" r:id="rId62"/>
    <p:sldId id="316" r:id="rId63"/>
    <p:sldId id="318" r:id="rId64"/>
    <p:sldId id="319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D8B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4704"/>
  </p:normalViewPr>
  <p:slideViewPr>
    <p:cSldViewPr snapToGrid="0" snapToObjects="1">
      <p:cViewPr varScale="1">
        <p:scale>
          <a:sx n="90" d="100"/>
          <a:sy n="90" d="100"/>
        </p:scale>
        <p:origin x="1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微軟正黑體" charset="0"/>
                <a:ea typeface="微軟正黑體" charset="0"/>
                <a:cs typeface="微軟正黑體" charset="0"/>
              </a:defRPr>
            </a:lvl1pPr>
          </a:lstStyle>
          <a:p>
            <a:r>
              <a:rPr lang="zh-CHT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78"/>
            <a:ext cx="6858000" cy="618523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微軟正黑體" charset="0"/>
                <a:ea typeface="微軟正黑體" charset="0"/>
                <a:cs typeface="微軟正黑體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HT" altLang="en-US" smtClean="0"/>
              <a:t>按一下以編輯母片副標題樣式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charset="0"/>
                <a:ea typeface="微軟正黑體" charset="0"/>
                <a:cs typeface="微軟正黑體" charset="0"/>
              </a:defRPr>
            </a:lvl1pPr>
          </a:lstStyle>
          <a:p>
            <a:fld id="{48A87A34-81AB-432B-8DAE-1953F412C126}" type="datetimeFigureOut">
              <a:rPr lang="en-US" smtClean="0"/>
              <a:pPr/>
              <a:t>3/26/15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charset="0"/>
                <a:ea typeface="微軟正黑體" charset="0"/>
                <a:cs typeface="微軟正黑體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charset="0"/>
                <a:ea typeface="微軟正黑體" charset="0"/>
                <a:cs typeface="微軟正黑體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90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HT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HT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HT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和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zh-CHT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489399"/>
            <a:ext cx="7885509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HT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02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具有說明文字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zh-CHT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HT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HT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2392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68"/>
            <a:ext cx="78867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zh-CHT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850581"/>
            <a:ext cx="7885509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HT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612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HT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HT" altLang="en-US" smtClean="0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HT" altLang="en-US" smtClean="0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HT" altLang="en-US" smtClean="0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HT" altLang="en-US" smtClean="0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HT" altLang="en-US" smtClean="0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HT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HT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HT" altLang="en-US" smtClean="0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HT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HT" altLang="en-US" smtClean="0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HT" altLang="en-US" smtClean="0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HT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HT" altLang="en-US" smtClean="0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HT" altLang="en-US" smtClean="0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HT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HT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HT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HT" altLang="en-US" smtClean="0"/>
              <a:t>按一下以編輯母片文字樣式</a:t>
            </a:r>
          </a:p>
          <a:p>
            <a:pPr lvl="1"/>
            <a:r>
              <a:rPr lang="zh-CHT" altLang="en-US" smtClean="0"/>
              <a:t>第二層</a:t>
            </a:r>
          </a:p>
          <a:p>
            <a:pPr lvl="2"/>
            <a:r>
              <a:rPr lang="zh-CHT" altLang="en-US" smtClean="0"/>
              <a:t>第三層</a:t>
            </a:r>
          </a:p>
          <a:p>
            <a:pPr lvl="3"/>
            <a:r>
              <a:rPr lang="zh-CHT" altLang="en-US" smtClean="0"/>
              <a:t>第四層</a:t>
            </a:r>
          </a:p>
          <a:p>
            <a:pPr lvl="4"/>
            <a:r>
              <a:rPr lang="zh-CHT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HT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HT" altLang="en-US" smtClean="0"/>
              <a:t>按一下以編輯母片文字樣式</a:t>
            </a:r>
          </a:p>
          <a:p>
            <a:pPr lvl="1"/>
            <a:r>
              <a:rPr lang="zh-CHT" altLang="en-US" smtClean="0"/>
              <a:t>第二層</a:t>
            </a:r>
          </a:p>
          <a:p>
            <a:pPr lvl="2"/>
            <a:r>
              <a:rPr lang="zh-CHT" altLang="en-US" smtClean="0"/>
              <a:t>第三層</a:t>
            </a:r>
          </a:p>
          <a:p>
            <a:pPr lvl="3"/>
            <a:r>
              <a:rPr lang="zh-CHT" altLang="en-US" smtClean="0"/>
              <a:t>第四層</a:t>
            </a:r>
          </a:p>
          <a:p>
            <a:pPr lvl="4"/>
            <a:r>
              <a:rPr lang="zh-CHT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CHT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HT" altLang="en-US" smtClean="0"/>
              <a:t>按一下以編輯母片文字樣式</a:t>
            </a:r>
          </a:p>
          <a:p>
            <a:pPr lvl="1"/>
            <a:r>
              <a:rPr lang="zh-CHT" altLang="en-US" smtClean="0"/>
              <a:t>第二層</a:t>
            </a:r>
          </a:p>
          <a:p>
            <a:pPr lvl="2"/>
            <a:r>
              <a:rPr lang="zh-CHT" altLang="en-US" smtClean="0"/>
              <a:t>第三層</a:t>
            </a:r>
          </a:p>
          <a:p>
            <a:pPr lvl="3"/>
            <a:r>
              <a:rPr lang="zh-CHT" altLang="en-US" smtClean="0"/>
              <a:t>第四層</a:t>
            </a:r>
          </a:p>
          <a:p>
            <a:pPr lvl="4"/>
            <a:r>
              <a:rPr lang="zh-CHT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3440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HT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HT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313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HT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zh-CHT" altLang="en-US" smtClean="0"/>
              <a:t>按一下以編輯母片文字樣式</a:t>
            </a:r>
          </a:p>
          <a:p>
            <a:pPr lvl="1"/>
            <a:r>
              <a:rPr lang="zh-CHT" altLang="en-US" smtClean="0"/>
              <a:t>第二層</a:t>
            </a:r>
          </a:p>
          <a:p>
            <a:pPr lvl="2"/>
            <a:r>
              <a:rPr lang="zh-CHT" altLang="en-US" smtClean="0"/>
              <a:t>第三層</a:t>
            </a:r>
          </a:p>
          <a:p>
            <a:pPr lvl="3"/>
            <a:r>
              <a:rPr lang="zh-CHT" altLang="en-US" smtClean="0"/>
              <a:t>第四層</a:t>
            </a:r>
          </a:p>
          <a:p>
            <a:pPr lvl="4"/>
            <a:r>
              <a:rPr lang="zh-CHT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zh-CHT" altLang="en-US" smtClean="0"/>
              <a:t>按一下以編輯母片文字樣式</a:t>
            </a:r>
          </a:p>
          <a:p>
            <a:pPr lvl="1"/>
            <a:r>
              <a:rPr lang="zh-CHT" altLang="en-US" smtClean="0"/>
              <a:t>第二層</a:t>
            </a:r>
          </a:p>
          <a:p>
            <a:pPr lvl="2"/>
            <a:r>
              <a:rPr lang="zh-CHT" altLang="en-US" smtClean="0"/>
              <a:t>第三層</a:t>
            </a:r>
          </a:p>
          <a:p>
            <a:pPr lvl="3"/>
            <a:r>
              <a:rPr lang="zh-CHT" altLang="en-US" smtClean="0"/>
              <a:t>第四層</a:t>
            </a:r>
          </a:p>
          <a:p>
            <a:pPr lvl="4"/>
            <a:r>
              <a:rPr lang="zh-CHT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171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HT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HT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zh-CHT" altLang="en-US" smtClean="0"/>
              <a:t>按一下以編輯母片文字樣式</a:t>
            </a:r>
          </a:p>
          <a:p>
            <a:pPr lvl="1"/>
            <a:r>
              <a:rPr lang="zh-CHT" altLang="en-US" smtClean="0"/>
              <a:t>第二層</a:t>
            </a:r>
          </a:p>
          <a:p>
            <a:pPr lvl="2"/>
            <a:r>
              <a:rPr lang="zh-CHT" altLang="en-US" smtClean="0"/>
              <a:t>第三層</a:t>
            </a:r>
          </a:p>
          <a:p>
            <a:pPr lvl="3"/>
            <a:r>
              <a:rPr lang="zh-CHT" altLang="en-US" smtClean="0"/>
              <a:t>第四層</a:t>
            </a:r>
          </a:p>
          <a:p>
            <a:pPr lvl="4"/>
            <a:r>
              <a:rPr lang="zh-CHT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681163"/>
            <a:ext cx="3776661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HT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2505075"/>
            <a:ext cx="3776661" cy="3684588"/>
          </a:xfrm>
        </p:spPr>
        <p:txBody>
          <a:bodyPr/>
          <a:lstStyle/>
          <a:p>
            <a:pPr lvl="0"/>
            <a:r>
              <a:rPr lang="zh-CHT" altLang="en-US" smtClean="0"/>
              <a:t>按一下以編輯母片文字樣式</a:t>
            </a:r>
          </a:p>
          <a:p>
            <a:pPr lvl="1"/>
            <a:r>
              <a:rPr lang="zh-CHT" altLang="en-US" smtClean="0"/>
              <a:t>第二層</a:t>
            </a:r>
          </a:p>
          <a:p>
            <a:pPr lvl="2"/>
            <a:r>
              <a:rPr lang="zh-CHT" altLang="en-US" smtClean="0"/>
              <a:t>第三層</a:t>
            </a:r>
          </a:p>
          <a:p>
            <a:pPr lvl="3"/>
            <a:r>
              <a:rPr lang="zh-CHT" altLang="en-US" smtClean="0"/>
              <a:t>第四層</a:t>
            </a:r>
          </a:p>
          <a:p>
            <a:pPr lvl="4"/>
            <a:r>
              <a:rPr lang="zh-CHT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2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HT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17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47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HT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/>
          <a:p>
            <a:pPr lvl="0"/>
            <a:r>
              <a:rPr lang="zh-CHT" altLang="en-US" smtClean="0"/>
              <a:t>按一下以編輯母片文字樣式</a:t>
            </a:r>
          </a:p>
          <a:p>
            <a:pPr lvl="1"/>
            <a:r>
              <a:rPr lang="zh-CHT" altLang="en-US" smtClean="0"/>
              <a:t>第二層</a:t>
            </a:r>
          </a:p>
          <a:p>
            <a:pPr lvl="2"/>
            <a:r>
              <a:rPr lang="zh-CHT" altLang="en-US" smtClean="0"/>
              <a:t>第三層</a:t>
            </a:r>
          </a:p>
          <a:p>
            <a:pPr lvl="3"/>
            <a:r>
              <a:rPr lang="zh-CHT" altLang="en-US" smtClean="0"/>
              <a:t>第四層</a:t>
            </a:r>
          </a:p>
          <a:p>
            <a:pPr lvl="4"/>
            <a:r>
              <a:rPr lang="zh-CHT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HT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95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HT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HT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HT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393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HT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825625"/>
            <a:ext cx="767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HT" altLang="en-US" smtClean="0"/>
              <a:t>按一下以編輯母片文字樣式</a:t>
            </a:r>
          </a:p>
          <a:p>
            <a:pPr lvl="1"/>
            <a:r>
              <a:rPr lang="zh-CHT" altLang="en-US" smtClean="0"/>
              <a:t>第二層</a:t>
            </a:r>
          </a:p>
          <a:p>
            <a:pPr lvl="2"/>
            <a:r>
              <a:rPr lang="zh-CHT" altLang="en-US" smtClean="0"/>
              <a:t>第三層</a:t>
            </a:r>
          </a:p>
          <a:p>
            <a:pPr lvl="3"/>
            <a:r>
              <a:rPr lang="zh-CHT" altLang="en-US" smtClean="0"/>
              <a:t>第四層</a:t>
            </a:r>
          </a:p>
          <a:p>
            <a:pPr lvl="4"/>
            <a:r>
              <a:rPr lang="zh-CHT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微軟正黑體" charset="0"/>
                <a:ea typeface="微軟正黑體" charset="0"/>
                <a:cs typeface="微軟正黑體" charset="0"/>
              </a:defRPr>
            </a:lvl1pPr>
          </a:lstStyle>
          <a:p>
            <a:fld id="{48A87A34-81AB-432B-8DAE-1953F412C126}" type="datetimeFigureOut">
              <a:rPr lang="en-US" smtClean="0"/>
              <a:pPr/>
              <a:t>3/26/15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微軟正黑體" charset="0"/>
                <a:ea typeface="微軟正黑體" charset="0"/>
                <a:cs typeface="微軟正黑體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微軟正黑體" charset="0"/>
                <a:ea typeface="微軟正黑體" charset="0"/>
                <a:cs typeface="微軟正黑體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15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微軟正黑體" charset="0"/>
          <a:ea typeface="微軟正黑體" charset="0"/>
          <a:cs typeface="微軟正黑體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微軟正黑體" charset="0"/>
          <a:ea typeface="微軟正黑體" charset="0"/>
          <a:cs typeface="微軟正黑體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微軟正黑體" charset="0"/>
          <a:ea typeface="微軟正黑體" charset="0"/>
          <a:cs typeface="微軟正黑體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微軟正黑體" charset="0"/>
          <a:ea typeface="微軟正黑體" charset="0"/>
          <a:cs typeface="微軟正黑體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微軟正黑體" charset="0"/>
          <a:ea typeface="微軟正黑體" charset="0"/>
          <a:cs typeface="微軟正黑體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微軟正黑體" charset="0"/>
          <a:ea typeface="微軟正黑體" charset="0"/>
          <a:cs typeface="微軟正黑體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lgbYTj-B-z8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ndroid.com/reference/org/w3c/dom/Document.html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HT" altLang="en-US" dirty="0" smtClean="0"/>
              <a:t>實作教材</a:t>
            </a:r>
            <a:r>
              <a:rPr kumimoji="1" lang="en-US" altLang="zh-CHT" dirty="0" smtClean="0"/>
              <a:t>01</a:t>
            </a:r>
            <a:endParaRPr kumimoji="1" lang="zh-CHT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HT" dirty="0" smtClean="0"/>
              <a:t>Android Studio</a:t>
            </a:r>
            <a:r>
              <a:rPr kumimoji="1" lang="zh-CHT" altLang="en-US" dirty="0" smtClean="0"/>
              <a:t>程式設計</a:t>
            </a:r>
            <a:endParaRPr kumimoji="1" lang="zh-CHT" altLang="en-US" dirty="0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HT" altLang="en-US" dirty="0" smtClean="0"/>
              <a:t>編輯畫面介紹</a:t>
            </a:r>
            <a:endParaRPr kumimoji="1" lang="zh-CHT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HT" altLang="en-US"/>
          </a:p>
        </p:txBody>
      </p:sp>
    </p:spTree>
    <p:extLst>
      <p:ext uri="{BB962C8B-B14F-4D97-AF65-F5344CB8AC3E}">
        <p14:creationId xmlns:p14="http://schemas.microsoft.com/office/powerpoint/2010/main" val="118991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HT" altLang="en-US" dirty="0" smtClean="0"/>
              <a:t>編輯主畫面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HT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25" y="1825625"/>
            <a:ext cx="7804149" cy="4385957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485775" y="2386013"/>
            <a:ext cx="354225" cy="35718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HT" dirty="0" smtClean="0"/>
              <a:t>1</a:t>
            </a:r>
            <a:endParaRPr kumimoji="1" lang="zh-CHT" altLang="en-US" dirty="0"/>
          </a:p>
        </p:txBody>
      </p:sp>
      <p:sp>
        <p:nvSpPr>
          <p:cNvPr id="6" name="橢圓 5"/>
          <p:cNvSpPr/>
          <p:nvPr/>
        </p:nvSpPr>
        <p:spPr>
          <a:xfrm>
            <a:off x="4167202" y="2166934"/>
            <a:ext cx="354225" cy="35718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HT" dirty="0" smtClean="0"/>
              <a:t>2</a:t>
            </a:r>
            <a:endParaRPr kumimoji="1" lang="zh-CHT" altLang="en-US" dirty="0"/>
          </a:p>
        </p:txBody>
      </p:sp>
      <p:sp>
        <p:nvSpPr>
          <p:cNvPr id="7" name="橢圓 6"/>
          <p:cNvSpPr/>
          <p:nvPr/>
        </p:nvSpPr>
        <p:spPr>
          <a:xfrm>
            <a:off x="8310585" y="2795597"/>
            <a:ext cx="354225" cy="357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HT" dirty="0" smtClean="0"/>
              <a:t>3</a:t>
            </a:r>
            <a:endParaRPr kumimoji="1" lang="zh-CHT" altLang="en-US" dirty="0"/>
          </a:p>
        </p:txBody>
      </p:sp>
      <p:sp>
        <p:nvSpPr>
          <p:cNvPr id="8" name="橢圓 7"/>
          <p:cNvSpPr/>
          <p:nvPr/>
        </p:nvSpPr>
        <p:spPr>
          <a:xfrm>
            <a:off x="8282001" y="3881441"/>
            <a:ext cx="354225" cy="35718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HT" dirty="0" smtClean="0"/>
              <a:t>4</a:t>
            </a:r>
            <a:endParaRPr kumimoji="1" lang="zh-CHT" altLang="en-US" dirty="0"/>
          </a:p>
        </p:txBody>
      </p:sp>
      <p:sp>
        <p:nvSpPr>
          <p:cNvPr id="9" name="橢圓 8"/>
          <p:cNvSpPr/>
          <p:nvPr/>
        </p:nvSpPr>
        <p:spPr>
          <a:xfrm>
            <a:off x="8277233" y="5062547"/>
            <a:ext cx="354225" cy="3571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HT" dirty="0" smtClean="0"/>
              <a:t>5</a:t>
            </a:r>
            <a:endParaRPr kumimoji="1" lang="zh-CHT" altLang="en-US" dirty="0"/>
          </a:p>
        </p:txBody>
      </p:sp>
    </p:spTree>
    <p:extLst>
      <p:ext uri="{BB962C8B-B14F-4D97-AF65-F5344CB8AC3E}">
        <p14:creationId xmlns:p14="http://schemas.microsoft.com/office/powerpoint/2010/main" val="33998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HT" altLang="en-US" dirty="0" smtClean="0"/>
              <a:t>介面設計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HT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116" y="2026978"/>
            <a:ext cx="6229767" cy="39486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57117" y="2386013"/>
            <a:ext cx="1286084" cy="340042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HT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457116" y="1369486"/>
            <a:ext cx="60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HT" altLang="en-US" dirty="0" smtClean="0">
                <a:solidFill>
                  <a:schemeClr val="accent3"/>
                </a:solidFill>
                <a:latin typeface="微軟正黑體" charset="0"/>
                <a:ea typeface="微軟正黑體" charset="0"/>
                <a:cs typeface="微軟正黑體" charset="0"/>
              </a:rPr>
              <a:t>調色盤</a:t>
            </a:r>
          </a:p>
          <a:p>
            <a:r>
              <a:rPr kumimoji="1" lang="zh-CHT" altLang="en-US" dirty="0" smtClean="0">
                <a:solidFill>
                  <a:schemeClr val="accent3"/>
                </a:solidFill>
                <a:latin typeface="微軟正黑體" charset="0"/>
                <a:ea typeface="微軟正黑體" charset="0"/>
                <a:cs typeface="微軟正黑體" charset="0"/>
              </a:rPr>
              <a:t>可從中拖曳視覺工具到中央的編輯區</a:t>
            </a:r>
            <a:endParaRPr kumimoji="1" lang="zh-CHT" altLang="en-US" dirty="0">
              <a:solidFill>
                <a:schemeClr val="accent3"/>
              </a:solidFill>
              <a:latin typeface="微軟正黑體" charset="0"/>
              <a:ea typeface="微軟正黑體" charset="0"/>
              <a:cs typeface="微軟正黑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0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HT" dirty="0"/>
              <a:t> </a:t>
            </a:r>
            <a:r>
              <a:rPr kumimoji="1" lang="en-US" altLang="zh-CHT" dirty="0" smtClean="0"/>
              <a:t>   </a:t>
            </a:r>
            <a:r>
              <a:rPr kumimoji="1" lang="zh-CHT" altLang="en-US" dirty="0" smtClean="0"/>
              <a:t>專案檢視器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HT" altLang="en-US" dirty="0" smtClean="0"/>
              <a:t>有以下三種模式</a:t>
            </a:r>
          </a:p>
          <a:p>
            <a:pPr lvl="1"/>
            <a:r>
              <a:rPr kumimoji="1" lang="en-US" altLang="zh-CHT" dirty="0" smtClean="0"/>
              <a:t>Project</a:t>
            </a:r>
            <a:r>
              <a:rPr kumimoji="1" lang="zh-CHT" altLang="en-US" dirty="0" smtClean="0"/>
              <a:t>：完整專案目錄內容</a:t>
            </a:r>
            <a:endParaRPr kumimoji="1" lang="en-US" altLang="zh-CHT" dirty="0" smtClean="0"/>
          </a:p>
          <a:p>
            <a:pPr lvl="1"/>
            <a:r>
              <a:rPr kumimoji="1" lang="en-US" altLang="zh-CHT" dirty="0" smtClean="0"/>
              <a:t>Packages</a:t>
            </a:r>
            <a:r>
              <a:rPr kumimoji="1" lang="zh-CHT" altLang="en-US" dirty="0" smtClean="0"/>
              <a:t>：專案</a:t>
            </a:r>
            <a:r>
              <a:rPr kumimoji="1" lang="en-US" altLang="zh-CHT" dirty="0" smtClean="0"/>
              <a:t>Package</a:t>
            </a:r>
            <a:r>
              <a:rPr kumimoji="1" lang="zh-CHT" altLang="en-US" dirty="0" smtClean="0"/>
              <a:t>內容</a:t>
            </a:r>
            <a:endParaRPr kumimoji="1" lang="en-US" altLang="zh-CHT" dirty="0" smtClean="0"/>
          </a:p>
          <a:p>
            <a:pPr lvl="1"/>
            <a:r>
              <a:rPr kumimoji="1" lang="en-US" altLang="zh-CHT" dirty="0" smtClean="0"/>
              <a:t>Android</a:t>
            </a:r>
            <a:r>
              <a:rPr kumimoji="1" lang="zh-CHT" altLang="en-US" dirty="0" smtClean="0"/>
              <a:t>：僅保留最主要相關介面檔與程式檔</a:t>
            </a:r>
            <a:endParaRPr kumimoji="1" lang="zh-CHT" altLang="en-US" dirty="0"/>
          </a:p>
        </p:txBody>
      </p:sp>
      <p:sp>
        <p:nvSpPr>
          <p:cNvPr id="4" name="橢圓 3"/>
          <p:cNvSpPr/>
          <p:nvPr/>
        </p:nvSpPr>
        <p:spPr>
          <a:xfrm>
            <a:off x="485775" y="666491"/>
            <a:ext cx="600075" cy="60509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HT" sz="3200" dirty="0" smtClean="0"/>
              <a:t>1</a:t>
            </a:r>
            <a:endParaRPr kumimoji="1" lang="zh-CHT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1532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HT" dirty="0"/>
              <a:t> </a:t>
            </a:r>
            <a:r>
              <a:rPr kumimoji="1" lang="en-US" altLang="zh-CHT" dirty="0" smtClean="0"/>
              <a:t>   </a:t>
            </a:r>
            <a:r>
              <a:rPr kumimoji="1" lang="zh-CHT" altLang="en-US" dirty="0" smtClean="0"/>
              <a:t>編輯主頁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HT" altLang="en-US" dirty="0" smtClean="0"/>
              <a:t>有以下兩種模式</a:t>
            </a:r>
          </a:p>
          <a:p>
            <a:pPr lvl="1"/>
            <a:r>
              <a:rPr kumimoji="1" lang="zh-CHT" altLang="en-US" dirty="0" smtClean="0"/>
              <a:t>介面設計：編輯視圖元件內容與版面規劃，以</a:t>
            </a:r>
            <a:r>
              <a:rPr kumimoji="1" lang="en-US" altLang="zh-CHT" dirty="0" smtClean="0"/>
              <a:t>xml</a:t>
            </a:r>
            <a:r>
              <a:rPr kumimoji="1" lang="zh-CHT" altLang="en-US" dirty="0" smtClean="0"/>
              <a:t>格式儲存。</a:t>
            </a:r>
            <a:endParaRPr kumimoji="1" lang="en-US" altLang="zh-CHT" dirty="0" smtClean="0"/>
          </a:p>
          <a:p>
            <a:pPr lvl="1"/>
            <a:r>
              <a:rPr kumimoji="1" lang="zh-CHT" altLang="en-US" dirty="0" smtClean="0"/>
              <a:t>程式編寫：撰寫對應的程式碼。</a:t>
            </a:r>
            <a:endParaRPr kumimoji="1" lang="en-US" altLang="zh-CHT" dirty="0" smtClean="0"/>
          </a:p>
          <a:p>
            <a:pPr lvl="1"/>
            <a:endParaRPr kumimoji="1" lang="zh-CHT" altLang="en-US" dirty="0"/>
          </a:p>
        </p:txBody>
      </p:sp>
      <p:sp>
        <p:nvSpPr>
          <p:cNvPr id="4" name="橢圓 3"/>
          <p:cNvSpPr/>
          <p:nvPr/>
        </p:nvSpPr>
        <p:spPr>
          <a:xfrm>
            <a:off x="485775" y="666491"/>
            <a:ext cx="600075" cy="6050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HT" sz="3200" dirty="0" smtClean="0"/>
              <a:t>2</a:t>
            </a:r>
            <a:endParaRPr kumimoji="1" lang="zh-CHT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6598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HT" dirty="0" smtClean="0"/>
              <a:t>    </a:t>
            </a:r>
            <a:r>
              <a:rPr kumimoji="1" lang="zh-CHT" altLang="en-US" dirty="0" smtClean="0"/>
              <a:t>元件樹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HT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116" y="2026978"/>
            <a:ext cx="6229767" cy="394863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343028" y="1383774"/>
            <a:ext cx="634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HT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微軟正黑體" charset="0"/>
                <a:ea typeface="微軟正黑體" charset="0"/>
                <a:cs typeface="微軟正黑體" charset="0"/>
              </a:rPr>
              <a:t>元件樹</a:t>
            </a:r>
          </a:p>
          <a:p>
            <a:pPr algn="r"/>
            <a:r>
              <a:rPr kumimoji="1" lang="zh-CHT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微軟正黑體" charset="0"/>
                <a:ea typeface="微軟正黑體" charset="0"/>
                <a:cs typeface="微軟正黑體" charset="0"/>
              </a:rPr>
              <a:t>可直接從階層樹狀圖中點選特定的元件</a:t>
            </a:r>
            <a:endParaRPr kumimoji="1" lang="zh-CHT" altLang="en-US" dirty="0">
              <a:solidFill>
                <a:schemeClr val="tx2">
                  <a:lumMod val="20000"/>
                  <a:lumOff val="80000"/>
                </a:schemeClr>
              </a:solidFill>
              <a:latin typeface="微軟正黑體" charset="0"/>
              <a:ea typeface="微軟正黑體" charset="0"/>
              <a:cs typeface="微軟正黑體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72149" y="2211643"/>
            <a:ext cx="1914733" cy="161675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HT" altLang="en-US"/>
          </a:p>
        </p:txBody>
      </p:sp>
      <p:sp>
        <p:nvSpPr>
          <p:cNvPr id="9" name="橢圓 8"/>
          <p:cNvSpPr/>
          <p:nvPr/>
        </p:nvSpPr>
        <p:spPr>
          <a:xfrm>
            <a:off x="485775" y="666491"/>
            <a:ext cx="600075" cy="6050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HT" sz="3200" dirty="0" smtClean="0"/>
              <a:t>3</a:t>
            </a:r>
            <a:endParaRPr kumimoji="1" lang="zh-CHT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453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HT" dirty="0" smtClean="0"/>
              <a:t>    </a:t>
            </a:r>
            <a:r>
              <a:rPr kumimoji="1" lang="zh-CHT" altLang="en-US" dirty="0" smtClean="0"/>
              <a:t>屬性視窗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HT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116" y="2026978"/>
            <a:ext cx="6229767" cy="394863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72149" y="4190874"/>
            <a:ext cx="1914733" cy="161675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HT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957512" y="5942567"/>
            <a:ext cx="4729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HT" altLang="en-US" dirty="0" smtClean="0">
                <a:solidFill>
                  <a:schemeClr val="accent5"/>
                </a:solidFill>
                <a:latin typeface="微軟正黑體" charset="0"/>
                <a:ea typeface="微軟正黑體" charset="0"/>
                <a:cs typeface="微軟正黑體" charset="0"/>
              </a:rPr>
              <a:t>屬性視窗</a:t>
            </a:r>
          </a:p>
          <a:p>
            <a:pPr algn="r"/>
            <a:r>
              <a:rPr kumimoji="1" lang="zh-CHT" altLang="en-US" dirty="0" smtClean="0">
                <a:solidFill>
                  <a:schemeClr val="accent5"/>
                </a:solidFill>
                <a:latin typeface="微軟正黑體" charset="0"/>
                <a:ea typeface="微軟正黑體" charset="0"/>
                <a:cs typeface="微軟正黑體" charset="0"/>
              </a:rPr>
              <a:t>調整選取視覺元件的屬性</a:t>
            </a:r>
            <a:endParaRPr kumimoji="1" lang="zh-CHT" altLang="en-US" dirty="0">
              <a:solidFill>
                <a:schemeClr val="accent5"/>
              </a:solidFill>
              <a:latin typeface="微軟正黑體" charset="0"/>
              <a:ea typeface="微軟正黑體" charset="0"/>
              <a:cs typeface="微軟正黑體" charset="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485775" y="666491"/>
            <a:ext cx="600075" cy="60509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HT" sz="3200" dirty="0" smtClean="0"/>
              <a:t>4</a:t>
            </a:r>
            <a:endParaRPr kumimoji="1" lang="zh-CHT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1508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HT" altLang="en-US" dirty="0" smtClean="0"/>
              <a:t>錯誤排解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HT" dirty="0" err="1"/>
              <a:t>Gradle</a:t>
            </a:r>
            <a:r>
              <a:rPr lang="en-US" altLang="zh-CHT" dirty="0"/>
              <a:t> project sync failed basic functionality will not </a:t>
            </a:r>
            <a:r>
              <a:rPr lang="en-US" altLang="zh-CHT" dirty="0" smtClean="0"/>
              <a:t>work</a:t>
            </a:r>
          </a:p>
          <a:p>
            <a:pPr lvl="1"/>
            <a:r>
              <a:rPr kumimoji="1" lang="zh-CHT" altLang="en-US" dirty="0" smtClean="0"/>
              <a:t>請在上方出現錯誤訊息之處先選擇「</a:t>
            </a:r>
            <a:r>
              <a:rPr kumimoji="1" lang="en-US" altLang="zh-CHT" dirty="0" smtClean="0"/>
              <a:t>Try Again</a:t>
            </a:r>
            <a:r>
              <a:rPr kumimoji="1" lang="zh-CHT" altLang="en-US" dirty="0" smtClean="0"/>
              <a:t>」</a:t>
            </a:r>
            <a:endParaRPr kumimoji="1" lang="en-US" altLang="zh-CHT" dirty="0" smtClean="0"/>
          </a:p>
          <a:p>
            <a:pPr lvl="1"/>
            <a:endParaRPr kumimoji="1" lang="en-US" altLang="zh-CHT" dirty="0"/>
          </a:p>
          <a:p>
            <a:pPr lvl="1"/>
            <a:endParaRPr kumimoji="1" lang="en-US" altLang="zh-CHT" dirty="0" smtClean="0"/>
          </a:p>
          <a:p>
            <a:pPr lvl="1"/>
            <a:endParaRPr kumimoji="1" lang="en-US" altLang="zh-CHT" dirty="0"/>
          </a:p>
          <a:p>
            <a:pPr lvl="1"/>
            <a:endParaRPr kumimoji="1" lang="en-US" altLang="zh-CHT" dirty="0" smtClean="0"/>
          </a:p>
          <a:p>
            <a:pPr lvl="1"/>
            <a:r>
              <a:rPr kumimoji="1" lang="zh-CHT" altLang="en-US" dirty="0" smtClean="0"/>
              <a:t>注意下方訊息區塊的錯誤指示，可點選建議的錯誤排除步驟。</a:t>
            </a:r>
          </a:p>
          <a:p>
            <a:pPr lvl="1"/>
            <a:r>
              <a:rPr kumimoji="1" lang="zh-CHT" altLang="en-US" dirty="0" smtClean="0"/>
              <a:t>最後記得再次</a:t>
            </a:r>
            <a:r>
              <a:rPr kumimoji="1" lang="zh-CHT" altLang="en-US" dirty="0"/>
              <a:t>在訊息上點選「</a:t>
            </a:r>
            <a:r>
              <a:rPr kumimoji="1" lang="en-US" altLang="zh-CHT" dirty="0"/>
              <a:t>Try Again</a:t>
            </a:r>
            <a:r>
              <a:rPr kumimoji="1" lang="zh-CHT" altLang="en-US" dirty="0"/>
              <a:t>」。</a:t>
            </a:r>
          </a:p>
          <a:p>
            <a:pPr lvl="1"/>
            <a:endParaRPr kumimoji="1" lang="en-US" altLang="zh-CHT" dirty="0" smtClean="0"/>
          </a:p>
          <a:p>
            <a:pPr lvl="1"/>
            <a:endParaRPr kumimoji="1" lang="zh-CHT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85720" y="3089314"/>
            <a:ext cx="8937730" cy="700088"/>
            <a:chOff x="85720" y="3917994"/>
            <a:chExt cx="8937730" cy="70008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720" y="4159042"/>
              <a:ext cx="8937730" cy="217993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5729289" y="3917994"/>
              <a:ext cx="671512" cy="7000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HT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863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HT" altLang="en-US" dirty="0" smtClean="0"/>
              <a:t>安裝</a:t>
            </a:r>
            <a:r>
              <a:rPr kumimoji="1" lang="en-US" altLang="zh-CHT" dirty="0" smtClean="0"/>
              <a:t>Android Support Library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HT" altLang="en-US" dirty="0"/>
              <a:t>參考連結：</a:t>
            </a:r>
          </a:p>
          <a:p>
            <a:pPr lvl="1"/>
            <a:r>
              <a:rPr lang="en-US" altLang="zh-CHT" dirty="0">
                <a:hlinkClick r:id="rId2"/>
              </a:rPr>
              <a:t>https://www.youtube.com/watch?v=lgbYTj-B-z8</a:t>
            </a:r>
            <a:endParaRPr lang="en-US" altLang="zh-CHT" dirty="0"/>
          </a:p>
          <a:p>
            <a:pPr lvl="2"/>
            <a:endParaRPr lang="en-US" altLang="zh-CHT" dirty="0"/>
          </a:p>
          <a:p>
            <a:r>
              <a:rPr kumimoji="1" lang="zh-CHT" altLang="en-US" dirty="0"/>
              <a:t>因為</a:t>
            </a:r>
            <a:r>
              <a:rPr kumimoji="1" lang="en-US" altLang="zh-CHT" dirty="0"/>
              <a:t>Android Support Library</a:t>
            </a:r>
            <a:r>
              <a:rPr kumimoji="1" lang="zh-CHT" altLang="en-US" dirty="0"/>
              <a:t>並沒有預設</a:t>
            </a:r>
            <a:r>
              <a:rPr kumimoji="1" lang="zh-CHT" altLang="en-US" dirty="0" smtClean="0"/>
              <a:t>安裝。</a:t>
            </a:r>
            <a:endParaRPr kumimoji="1" lang="en-US" altLang="zh-CHT" dirty="0" smtClean="0"/>
          </a:p>
          <a:p>
            <a:r>
              <a:rPr kumimoji="1" lang="zh-CHT" altLang="en-US" dirty="0" smtClean="0"/>
              <a:t>如何安裝？</a:t>
            </a:r>
          </a:p>
          <a:p>
            <a:pPr lvl="1"/>
            <a:r>
              <a:rPr kumimoji="1" lang="zh-CHT" altLang="en-US" dirty="0" smtClean="0"/>
              <a:t>請在選單上選擇「</a:t>
            </a:r>
            <a:r>
              <a:rPr kumimoji="1" lang="en-US" altLang="zh-CHT" dirty="0" smtClean="0"/>
              <a:t>Tools</a:t>
            </a:r>
            <a:r>
              <a:rPr kumimoji="1" lang="zh-CHT" altLang="en-US" dirty="0" smtClean="0"/>
              <a:t>」，「</a:t>
            </a:r>
            <a:r>
              <a:rPr kumimoji="1" lang="en-US" altLang="zh-CHT" dirty="0" smtClean="0"/>
              <a:t>Android</a:t>
            </a:r>
            <a:r>
              <a:rPr kumimoji="1" lang="zh-CHT" altLang="en-US" dirty="0" smtClean="0"/>
              <a:t>」，「</a:t>
            </a:r>
            <a:r>
              <a:rPr kumimoji="1" lang="en-US" altLang="zh-CHT" dirty="0" smtClean="0"/>
              <a:t>SDK Manager</a:t>
            </a:r>
            <a:r>
              <a:rPr kumimoji="1" lang="zh-CHT" altLang="en-US" dirty="0" smtClean="0"/>
              <a:t>」。</a:t>
            </a:r>
          </a:p>
          <a:p>
            <a:pPr lvl="1"/>
            <a:r>
              <a:rPr kumimoji="1" lang="zh-CHT" altLang="en-US" dirty="0" smtClean="0"/>
              <a:t>在</a:t>
            </a:r>
            <a:r>
              <a:rPr kumimoji="1" lang="en-US" altLang="zh-CHT" dirty="0" smtClean="0"/>
              <a:t>SDK Manager</a:t>
            </a:r>
            <a:r>
              <a:rPr kumimoji="1" lang="zh-CHT" altLang="en-US" dirty="0" smtClean="0"/>
              <a:t>的視窗中先點選「</a:t>
            </a:r>
            <a:r>
              <a:rPr kumimoji="1" lang="en-US" altLang="zh-CHT" dirty="0" smtClean="0"/>
              <a:t>Delete All…</a:t>
            </a:r>
            <a:r>
              <a:rPr kumimoji="1" lang="zh-CHT" altLang="en-US" dirty="0" smtClean="0"/>
              <a:t>」。</a:t>
            </a:r>
            <a:endParaRPr kumimoji="1" lang="en-US" altLang="zh-CHT" dirty="0" smtClean="0"/>
          </a:p>
          <a:p>
            <a:pPr lvl="1"/>
            <a:r>
              <a:rPr kumimoji="1" lang="zh-CHT" altLang="en-US" dirty="0" smtClean="0"/>
              <a:t>在列表中找到</a:t>
            </a:r>
            <a:r>
              <a:rPr kumimoji="1" lang="en-US" altLang="zh-CHT" dirty="0" smtClean="0"/>
              <a:t>Android Support Library</a:t>
            </a:r>
            <a:r>
              <a:rPr kumimoji="1" lang="zh-CHT" altLang="en-US" dirty="0" smtClean="0"/>
              <a:t>並勾選後，點選</a:t>
            </a:r>
            <a:r>
              <a:rPr kumimoji="1" lang="en-US" altLang="zh-CHT" dirty="0" smtClean="0"/>
              <a:t>Install</a:t>
            </a:r>
            <a:r>
              <a:rPr kumimoji="1" lang="zh-CHT" altLang="en-US" dirty="0" smtClean="0"/>
              <a:t>按鈕進行安裝。</a:t>
            </a:r>
          </a:p>
          <a:p>
            <a:endParaRPr kumimoji="1" lang="zh-CHT" altLang="en-US" dirty="0"/>
          </a:p>
        </p:txBody>
      </p:sp>
    </p:spTree>
    <p:extLst>
      <p:ext uri="{BB962C8B-B14F-4D97-AF65-F5344CB8AC3E}">
        <p14:creationId xmlns:p14="http://schemas.microsoft.com/office/powerpoint/2010/main" val="20941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HT" altLang="en-US" dirty="0" smtClean="0"/>
              <a:t>開啟</a:t>
            </a:r>
            <a:r>
              <a:rPr kumimoji="1" lang="en-US" altLang="zh-CHT" dirty="0" smtClean="0"/>
              <a:t>Android</a:t>
            </a:r>
            <a:r>
              <a:rPr kumimoji="1" lang="zh-CHT" altLang="en-US" dirty="0" smtClean="0"/>
              <a:t>模擬器</a:t>
            </a:r>
            <a:endParaRPr kumimoji="1" lang="zh-CHT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HT" altLang="en-US"/>
          </a:p>
        </p:txBody>
      </p:sp>
    </p:spTree>
    <p:extLst>
      <p:ext uri="{BB962C8B-B14F-4D97-AF65-F5344CB8AC3E}">
        <p14:creationId xmlns:p14="http://schemas.microsoft.com/office/powerpoint/2010/main" val="37395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HT" altLang="en-US" dirty="0" smtClean="0"/>
              <a:t>學習目標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HT" altLang="en-US" dirty="0" smtClean="0"/>
              <a:t>新建專案</a:t>
            </a:r>
          </a:p>
          <a:p>
            <a:r>
              <a:rPr kumimoji="1" lang="zh-CHT" altLang="en-US" dirty="0" smtClean="0"/>
              <a:t>編輯畫面介紹</a:t>
            </a:r>
          </a:p>
          <a:p>
            <a:r>
              <a:rPr kumimoji="1" lang="en-US" altLang="zh-CHT" dirty="0" smtClean="0"/>
              <a:t>Android</a:t>
            </a:r>
            <a:r>
              <a:rPr kumimoji="1" lang="zh-CHT" altLang="en-US" dirty="0" smtClean="0"/>
              <a:t>模擬器設定</a:t>
            </a:r>
          </a:p>
          <a:p>
            <a:r>
              <a:rPr kumimoji="1" lang="zh-CHT" altLang="en-US" dirty="0" smtClean="0"/>
              <a:t>了解</a:t>
            </a:r>
            <a:r>
              <a:rPr kumimoji="1" lang="en-US" altLang="zh-CHT" dirty="0" smtClean="0"/>
              <a:t>Android</a:t>
            </a:r>
            <a:r>
              <a:rPr kumimoji="1" lang="zh-CHT" altLang="en-US" dirty="0" smtClean="0"/>
              <a:t>生命週期</a:t>
            </a:r>
          </a:p>
          <a:p>
            <a:r>
              <a:rPr kumimoji="1" lang="zh-CHT" altLang="en-US" dirty="0" smtClean="0"/>
              <a:t>撰寫程式：</a:t>
            </a:r>
            <a:r>
              <a:rPr kumimoji="1" lang="en-US" altLang="zh-CHT" dirty="0" smtClean="0"/>
              <a:t>Hello World!</a:t>
            </a:r>
            <a:endParaRPr kumimoji="1" lang="zh-CHT" altLang="en-US" dirty="0"/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fr-FR" altLang="zh-CHT" dirty="0" smtClean="0"/>
              <a:t>Android </a:t>
            </a:r>
            <a:r>
              <a:rPr kumimoji="1" lang="fr-FR" altLang="zh-CHT" dirty="0" err="1"/>
              <a:t>Emulator</a:t>
            </a:r>
            <a:r>
              <a:rPr kumimoji="1" lang="fr-FR" altLang="zh-CHT" dirty="0"/>
              <a:t> 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HT" dirty="0"/>
              <a:t>Android </a:t>
            </a:r>
            <a:r>
              <a:rPr kumimoji="1" lang="zh-CHT" altLang="en-US" dirty="0"/>
              <a:t>官方所提供的模擬</a:t>
            </a:r>
            <a:r>
              <a:rPr kumimoji="1" lang="zh-CHT" altLang="en-US" dirty="0" smtClean="0"/>
              <a:t>軟體，能</a:t>
            </a:r>
            <a:r>
              <a:rPr kumimoji="1" lang="zh-CHT" altLang="en-US" dirty="0"/>
              <a:t>協助 </a:t>
            </a:r>
            <a:r>
              <a:rPr kumimoji="1" lang="en-US" altLang="zh-CHT" dirty="0"/>
              <a:t>Android </a:t>
            </a:r>
            <a:r>
              <a:rPr kumimoji="1" lang="en-US" altLang="zh-CHT" dirty="0" smtClean="0"/>
              <a:t>Apps</a:t>
            </a:r>
            <a:r>
              <a:rPr kumimoji="1" lang="zh-CHT" altLang="en-US" dirty="0" smtClean="0"/>
              <a:t>開發</a:t>
            </a:r>
            <a:r>
              <a:rPr kumimoji="1" lang="zh-CHT" altLang="en-US" dirty="0"/>
              <a:t>者在不具備實體設備下</a:t>
            </a:r>
            <a:r>
              <a:rPr kumimoji="1" lang="zh-CHT" altLang="en-US" dirty="0" smtClean="0"/>
              <a:t>，進行執行測試與除錯工作。</a:t>
            </a:r>
          </a:p>
          <a:p>
            <a:pPr lvl="1"/>
            <a:r>
              <a:rPr kumimoji="1" lang="zh-CHT" altLang="en-US" dirty="0" smtClean="0"/>
              <a:t>每</a:t>
            </a:r>
            <a:r>
              <a:rPr kumimoji="1" lang="zh-CHT" altLang="en-US" dirty="0"/>
              <a:t>個</a:t>
            </a:r>
            <a:r>
              <a:rPr kumimoji="1" lang="zh-CHT" altLang="en-US" dirty="0" smtClean="0"/>
              <a:t>虛擬化</a:t>
            </a:r>
            <a:r>
              <a:rPr kumimoji="1" lang="en-US" altLang="zh-CHT" dirty="0" smtClean="0"/>
              <a:t>Android</a:t>
            </a:r>
            <a:r>
              <a:rPr kumimoji="1" lang="zh-CHT" altLang="en-US" dirty="0" smtClean="0"/>
              <a:t>設備稱為</a:t>
            </a:r>
            <a:r>
              <a:rPr kumimoji="1" lang="en-US" altLang="zh-CHT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Android Virtual </a:t>
            </a:r>
            <a:r>
              <a:rPr kumimoji="1" lang="en-US" altLang="zh-CHT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Device </a:t>
            </a:r>
            <a:r>
              <a:rPr kumimoji="1" lang="en-US" altLang="zh-CHT" dirty="0" smtClean="0"/>
              <a:t>(</a:t>
            </a:r>
            <a:r>
              <a:rPr kumimoji="1" lang="en-US" altLang="zh-CHT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AVD</a:t>
            </a:r>
            <a:r>
              <a:rPr kumimoji="1" lang="en-US" altLang="zh-CHT" dirty="0" smtClean="0"/>
              <a:t> </a:t>
            </a:r>
            <a:r>
              <a:rPr kumimoji="1" lang="en-US" altLang="zh-CHT" dirty="0"/>
              <a:t>)</a:t>
            </a:r>
            <a:r>
              <a:rPr kumimoji="1" lang="zh-CHT" altLang="en-US" dirty="0" smtClean="0"/>
              <a:t>。</a:t>
            </a:r>
          </a:p>
          <a:p>
            <a:pPr lvl="1"/>
            <a:r>
              <a:rPr kumimoji="1" lang="zh-CHT" altLang="en-US" dirty="0"/>
              <a:t>管理</a:t>
            </a:r>
            <a:r>
              <a:rPr kumimoji="1" lang="zh-CHT" altLang="en-US" dirty="0" smtClean="0"/>
              <a:t>這些</a:t>
            </a:r>
            <a:r>
              <a:rPr kumimoji="1" lang="en-US" altLang="zh-CHT" dirty="0" smtClean="0"/>
              <a:t>AVD</a:t>
            </a:r>
            <a:r>
              <a:rPr kumimoji="1" lang="zh-CHT" altLang="en-US" dirty="0" smtClean="0"/>
              <a:t>之</a:t>
            </a:r>
            <a:r>
              <a:rPr kumimoji="1" lang="zh-CHT" altLang="en-US" dirty="0"/>
              <a:t>工具</a:t>
            </a:r>
            <a:r>
              <a:rPr kumimoji="1" lang="zh-CHT" altLang="en-US" dirty="0" smtClean="0"/>
              <a:t>軟體則稱為</a:t>
            </a:r>
            <a:r>
              <a:rPr kumimoji="1" lang="en-US" altLang="zh-CHT" b="1" dirty="0" smtClean="0">
                <a:solidFill>
                  <a:schemeClr val="accent3">
                    <a:lumMod val="75000"/>
                  </a:schemeClr>
                </a:solidFill>
              </a:rPr>
              <a:t>AVD Manager</a:t>
            </a:r>
            <a:r>
              <a:rPr kumimoji="1" lang="zh-CHT" altLang="en-US" dirty="0" smtClean="0"/>
              <a:t>。</a:t>
            </a:r>
            <a:endParaRPr kumimoji="1" lang="zh-CHT" altLang="en-US" dirty="0"/>
          </a:p>
        </p:txBody>
      </p:sp>
    </p:spTree>
    <p:extLst>
      <p:ext uri="{BB962C8B-B14F-4D97-AF65-F5344CB8AC3E}">
        <p14:creationId xmlns:p14="http://schemas.microsoft.com/office/powerpoint/2010/main" val="1554725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HT" altLang="en-US" dirty="0" smtClean="0"/>
              <a:t>硬體模擬限制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HT" dirty="0" smtClean="0"/>
              <a:t>Android</a:t>
            </a:r>
            <a:r>
              <a:rPr kumimoji="1" lang="zh-CHT" altLang="en-US" dirty="0" smtClean="0"/>
              <a:t>模擬器不支援以下硬體功能：</a:t>
            </a:r>
          </a:p>
          <a:p>
            <a:pPr lvl="1"/>
            <a:r>
              <a:rPr kumimoji="1" lang="zh-CHT" altLang="en-US" dirty="0" smtClean="0"/>
              <a:t>接聽</a:t>
            </a:r>
            <a:r>
              <a:rPr kumimoji="1" lang="zh-CHT" altLang="en-US" dirty="0"/>
              <a:t>電話或撥打電話。</a:t>
            </a:r>
            <a:endParaRPr kumimoji="1" lang="zh-CHT" altLang="en-US" dirty="0" smtClean="0"/>
          </a:p>
          <a:p>
            <a:pPr lvl="1"/>
            <a:r>
              <a:rPr kumimoji="1" lang="zh-CHT" altLang="en-US" dirty="0"/>
              <a:t>實際 </a:t>
            </a:r>
            <a:r>
              <a:rPr kumimoji="1" lang="en-US" altLang="zh-CHT" dirty="0"/>
              <a:t>USB </a:t>
            </a:r>
            <a:r>
              <a:rPr kumimoji="1" lang="zh-CHT" altLang="en-US" dirty="0"/>
              <a:t>連接。</a:t>
            </a:r>
            <a:endParaRPr kumimoji="1" lang="zh-CHT" altLang="en-US" dirty="0" smtClean="0"/>
          </a:p>
          <a:p>
            <a:pPr lvl="1"/>
            <a:r>
              <a:rPr kumimoji="1" lang="zh-CHT" altLang="en-US" dirty="0" smtClean="0"/>
              <a:t>外接式</a:t>
            </a:r>
            <a:r>
              <a:rPr kumimoji="1" lang="zh-CHT" altLang="en-US" dirty="0"/>
              <a:t>耳機訊號輸出</a:t>
            </a:r>
            <a:r>
              <a:rPr kumimoji="1" lang="zh-CHT" altLang="en-US" dirty="0" smtClean="0"/>
              <a:t>。</a:t>
            </a:r>
          </a:p>
          <a:p>
            <a:pPr lvl="1"/>
            <a:r>
              <a:rPr kumimoji="1" lang="zh-CHT" altLang="en-US" dirty="0"/>
              <a:t>網路連線狀態的</a:t>
            </a:r>
            <a:r>
              <a:rPr kumimoji="1" lang="zh-CHT" altLang="en-US" dirty="0" smtClean="0"/>
              <a:t>判斷。</a:t>
            </a:r>
          </a:p>
          <a:p>
            <a:pPr lvl="1"/>
            <a:r>
              <a:rPr kumimoji="1" lang="zh-CHT" altLang="en-US" dirty="0"/>
              <a:t>電池剩餘電力格數、旅充模式的</a:t>
            </a:r>
            <a:r>
              <a:rPr kumimoji="1" lang="zh-CHT" altLang="en-US" dirty="0" smtClean="0"/>
              <a:t>判斷。</a:t>
            </a:r>
          </a:p>
          <a:p>
            <a:pPr lvl="1"/>
            <a:r>
              <a:rPr kumimoji="1" lang="en-US" altLang="zh-CHT" dirty="0"/>
              <a:t>SD </a:t>
            </a:r>
            <a:r>
              <a:rPr kumimoji="1" lang="zh-CHT" altLang="en-US" dirty="0"/>
              <a:t>記憶卡插入與退出的</a:t>
            </a:r>
            <a:r>
              <a:rPr kumimoji="1" lang="zh-CHT" altLang="en-US" dirty="0" smtClean="0"/>
              <a:t>判斷。</a:t>
            </a:r>
          </a:p>
          <a:p>
            <a:pPr lvl="1"/>
            <a:r>
              <a:rPr kumimoji="1" lang="zh-CHT" altLang="en-US" dirty="0"/>
              <a:t>藍芽</a:t>
            </a:r>
            <a:r>
              <a:rPr kumimoji="1" lang="zh-CHT" altLang="en-US" dirty="0" smtClean="0"/>
              <a:t>連接。</a:t>
            </a:r>
            <a:endParaRPr kumimoji="1" lang="zh-CHT" altLang="en-US" dirty="0"/>
          </a:p>
        </p:txBody>
      </p:sp>
    </p:spTree>
    <p:extLst>
      <p:ext uri="{BB962C8B-B14F-4D97-AF65-F5344CB8AC3E}">
        <p14:creationId xmlns:p14="http://schemas.microsoft.com/office/powerpoint/2010/main" val="1987519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HT" dirty="0" smtClean="0"/>
              <a:t>AVD</a:t>
            </a:r>
            <a:r>
              <a:rPr kumimoji="1" lang="zh-CHT" altLang="en-US" dirty="0" smtClean="0"/>
              <a:t>安裝設定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HT" altLang="en-US" dirty="0" smtClean="0"/>
              <a:t>開啟</a:t>
            </a:r>
            <a:r>
              <a:rPr kumimoji="1" lang="en-US" altLang="zh-CHT" dirty="0" smtClean="0"/>
              <a:t>AVD Manager</a:t>
            </a:r>
            <a:r>
              <a:rPr kumimoji="1" lang="zh-CHT" altLang="en-US" dirty="0" smtClean="0"/>
              <a:t>進行安裝設定</a:t>
            </a:r>
          </a:p>
          <a:p>
            <a:pPr lvl="1"/>
            <a:r>
              <a:rPr kumimoji="1" lang="zh-CHT" altLang="en-US" dirty="0" smtClean="0"/>
              <a:t>可在編譯時開啟</a:t>
            </a:r>
          </a:p>
          <a:p>
            <a:pPr lvl="1"/>
            <a:r>
              <a:rPr kumimoji="1" lang="zh-CHT" altLang="en-US" dirty="0" smtClean="0"/>
              <a:t>在</a:t>
            </a:r>
            <a:r>
              <a:rPr kumimoji="1" lang="en-US" altLang="zh-CHT" dirty="0" smtClean="0"/>
              <a:t>Android Studio</a:t>
            </a:r>
            <a:r>
              <a:rPr kumimoji="1" lang="zh-CHT" altLang="en-US" dirty="0" smtClean="0"/>
              <a:t>主畫面的工具列上點選以下圖示：</a:t>
            </a:r>
            <a:endParaRPr kumimoji="1" lang="zh-CHT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1316739" y="3744103"/>
            <a:ext cx="6274071" cy="558071"/>
            <a:chOff x="1316739" y="2949626"/>
            <a:chExt cx="6274071" cy="55807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6739" y="2949626"/>
              <a:ext cx="6274071" cy="558071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5576341" y="2949626"/>
              <a:ext cx="479685" cy="5580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HT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595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HT" dirty="0" smtClean="0"/>
              <a:t>AVD Manager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HT" altLang="en-US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點選</a:t>
            </a:r>
            <a:r>
              <a:rPr kumimoji="1" lang="en-US" altLang="zh-CHT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Create Virtual Device</a:t>
            </a:r>
            <a:r>
              <a:rPr kumimoji="1" lang="zh-CHT" altLang="en-US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即可新增一個</a:t>
            </a:r>
            <a:r>
              <a:rPr kumimoji="1" lang="en-US" altLang="zh-CHT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AVD</a:t>
            </a:r>
            <a:endParaRPr kumimoji="1" lang="zh-CHT" altLang="en-US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883" y="2432024"/>
            <a:ext cx="7869584" cy="374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4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HT" altLang="en-US" dirty="0" smtClean="0"/>
              <a:t>選擇硬體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HT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使用者可直接從預設的硬體選項中選擇一個</a:t>
            </a:r>
            <a:r>
              <a:rPr kumimoji="1" lang="en-US" altLang="zh-CHT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AVD</a:t>
            </a:r>
            <a:endParaRPr kumimoji="1" lang="zh-CHT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408907" y="2383597"/>
            <a:ext cx="6326186" cy="3793366"/>
            <a:chOff x="1408907" y="2383597"/>
            <a:chExt cx="6326186" cy="3793366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8907" y="2383597"/>
              <a:ext cx="6326186" cy="3793366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114550" y="3343275"/>
              <a:ext cx="3271838" cy="2214563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HT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408907" y="5557839"/>
              <a:ext cx="1105693" cy="2714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HT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2371725" y="6176963"/>
            <a:ext cx="3600450" cy="546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HT" altLang="en-US" dirty="0" smtClean="0">
                <a:latin typeface="微軟正黑體" charset="0"/>
                <a:ea typeface="微軟正黑體" charset="0"/>
                <a:cs typeface="微軟正黑體" charset="0"/>
              </a:rPr>
              <a:t>點此則可自訂硬體規格</a:t>
            </a:r>
            <a:endParaRPr kumimoji="1" lang="zh-CHT" altLang="en-US" dirty="0">
              <a:latin typeface="微軟正黑體" charset="0"/>
              <a:ea typeface="微軟正黑體" charset="0"/>
              <a:cs typeface="微軟正黑體" charset="0"/>
            </a:endParaRPr>
          </a:p>
        </p:txBody>
      </p:sp>
      <p:cxnSp>
        <p:nvCxnSpPr>
          <p:cNvPr id="10" name="肘形接點 9"/>
          <p:cNvCxnSpPr>
            <a:stCxn id="8" idx="1"/>
            <a:endCxn id="6" idx="2"/>
          </p:cNvCxnSpPr>
          <p:nvPr/>
        </p:nvCxnSpPr>
        <p:spPr>
          <a:xfrm rot="10800000">
            <a:off x="1961755" y="5829302"/>
            <a:ext cx="409971" cy="62071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247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HT" altLang="en-US" dirty="0" smtClean="0"/>
              <a:t>選擇系統映像檔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HT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755" y="2056655"/>
            <a:ext cx="6330783" cy="381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10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HT" altLang="en-US" dirty="0" smtClean="0"/>
              <a:t>確認</a:t>
            </a:r>
            <a:r>
              <a:rPr kumimoji="1" lang="en-US" altLang="zh-CHT" dirty="0" smtClean="0"/>
              <a:t>AVD</a:t>
            </a:r>
            <a:r>
              <a:rPr kumimoji="1" lang="zh-CHT" altLang="en-US" dirty="0" smtClean="0"/>
              <a:t>設定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HT" altLang="en-US" dirty="0" smtClean="0"/>
              <a:t>在此頁可再針對</a:t>
            </a:r>
            <a:r>
              <a:rPr kumimoji="1" lang="en-US" altLang="zh-CHT" dirty="0" smtClean="0"/>
              <a:t>AVD</a:t>
            </a:r>
            <a:r>
              <a:rPr kumimoji="1" lang="zh-CHT" altLang="en-US" dirty="0" smtClean="0"/>
              <a:t>的設定進行調整，而大部份設定如無特殊需求，則可使用預設值</a:t>
            </a:r>
            <a:endParaRPr kumimoji="1" lang="zh-CHT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9" y="2667117"/>
            <a:ext cx="6069013" cy="36447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00199" y="5692557"/>
            <a:ext cx="1234281" cy="292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HT" altLang="en-US"/>
          </a:p>
        </p:txBody>
      </p:sp>
      <p:sp>
        <p:nvSpPr>
          <p:cNvPr id="6" name="矩形 5"/>
          <p:cNvSpPr/>
          <p:nvPr/>
        </p:nvSpPr>
        <p:spPr>
          <a:xfrm>
            <a:off x="2371726" y="6259749"/>
            <a:ext cx="3600450" cy="546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HT" alt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微軟正黑體" charset="0"/>
                <a:ea typeface="微軟正黑體" charset="0"/>
                <a:cs typeface="微軟正黑體" charset="0"/>
              </a:rPr>
              <a:t>點此則顯示進階設定</a:t>
            </a:r>
            <a:endParaRPr kumimoji="1" lang="zh-CHT" altLang="en-US" b="1" dirty="0">
              <a:solidFill>
                <a:schemeClr val="accent5">
                  <a:lumMod val="20000"/>
                  <a:lumOff val="80000"/>
                </a:schemeClr>
              </a:solidFill>
              <a:latin typeface="微軟正黑體" charset="0"/>
              <a:ea typeface="微軟正黑體" charset="0"/>
              <a:cs typeface="微軟正黑體" charset="0"/>
            </a:endParaRPr>
          </a:p>
        </p:txBody>
      </p:sp>
      <p:cxnSp>
        <p:nvCxnSpPr>
          <p:cNvPr id="7" name="肘形接點 6"/>
          <p:cNvCxnSpPr>
            <a:stCxn id="6" idx="1"/>
            <a:endCxn id="5" idx="2"/>
          </p:cNvCxnSpPr>
          <p:nvPr/>
        </p:nvCxnSpPr>
        <p:spPr>
          <a:xfrm rot="10800000">
            <a:off x="2217340" y="5985450"/>
            <a:ext cx="154386" cy="54735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41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HT" altLang="en-US" dirty="0" smtClean="0"/>
              <a:t>名詞解釋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HT" dirty="0"/>
              <a:t>Internal </a:t>
            </a:r>
            <a:r>
              <a:rPr kumimoji="1" lang="en-US" altLang="zh-CHT" dirty="0" smtClean="0"/>
              <a:t>Storage</a:t>
            </a:r>
            <a:r>
              <a:rPr kumimoji="1" lang="zh-CHT" altLang="en-US" dirty="0"/>
              <a:t>（內部儲存空間</a:t>
            </a:r>
            <a:r>
              <a:rPr kumimoji="1" lang="zh-CHT" altLang="en-US" dirty="0" smtClean="0"/>
              <a:t>）</a:t>
            </a:r>
          </a:p>
          <a:p>
            <a:pPr lvl="1"/>
            <a:r>
              <a:rPr kumimoji="1" lang="zh-CHT" altLang="en-US" dirty="0" smtClean="0"/>
              <a:t>設定</a:t>
            </a:r>
            <a:r>
              <a:rPr kumimoji="1" lang="en-US" altLang="zh-CHT" dirty="0" smtClean="0"/>
              <a:t>AVD </a:t>
            </a:r>
            <a:r>
              <a:rPr kumimoji="1" lang="zh-CHT" altLang="en-US" dirty="0"/>
              <a:t>之內部儲存空間的容量</a:t>
            </a:r>
            <a:r>
              <a:rPr kumimoji="1" lang="zh-CHT" altLang="en-US" dirty="0" smtClean="0"/>
              <a:t>。</a:t>
            </a:r>
          </a:p>
          <a:p>
            <a:r>
              <a:rPr kumimoji="1" lang="en-US" altLang="zh-CHT" dirty="0"/>
              <a:t>SD </a:t>
            </a:r>
            <a:r>
              <a:rPr kumimoji="1" lang="en-US" altLang="zh-CHT" dirty="0" smtClean="0"/>
              <a:t>Card</a:t>
            </a:r>
          </a:p>
          <a:p>
            <a:pPr lvl="1"/>
            <a:r>
              <a:rPr kumimoji="1" lang="zh-CHT" altLang="en-US" dirty="0"/>
              <a:t>外部儲存空間的容量 </a:t>
            </a:r>
            <a:r>
              <a:rPr kumimoji="1" lang="en-US" altLang="zh-CHT" dirty="0"/>
              <a:t>( </a:t>
            </a:r>
            <a:r>
              <a:rPr kumimoji="1" lang="zh-CHT" altLang="en-US" dirty="0"/>
              <a:t>即模擬 </a:t>
            </a:r>
            <a:r>
              <a:rPr kumimoji="1" lang="en-US" altLang="zh-CHT" dirty="0"/>
              <a:t>SD </a:t>
            </a:r>
            <a:r>
              <a:rPr kumimoji="1" lang="zh-CHT" altLang="en-US" dirty="0"/>
              <a:t>記憶卡容量 </a:t>
            </a:r>
            <a:r>
              <a:rPr kumimoji="1" lang="en-US" altLang="zh-CHT" dirty="0"/>
              <a:t>) </a:t>
            </a:r>
            <a:r>
              <a:rPr kumimoji="1" lang="zh-CHT" altLang="en-US" dirty="0"/>
              <a:t>。</a:t>
            </a:r>
            <a:endParaRPr kumimoji="1" lang="zh-CHT" altLang="en-US" dirty="0" smtClean="0"/>
          </a:p>
          <a:p>
            <a:pPr lvl="1"/>
            <a:endParaRPr kumimoji="1" lang="zh-CHT" altLang="en-US" dirty="0" smtClean="0"/>
          </a:p>
          <a:p>
            <a:pPr marL="342900" lvl="1" indent="0">
              <a:buNone/>
            </a:pPr>
            <a:r>
              <a:rPr kumimoji="1" lang="en-US" altLang="zh-CHT" b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※</a:t>
            </a:r>
            <a:r>
              <a:rPr kumimoji="1" lang="zh-CHT" altLang="en-US" b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以上的</a:t>
            </a:r>
            <a:r>
              <a:rPr kumimoji="1" lang="zh-CHT" alt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容量會</a:t>
            </a:r>
            <a:r>
              <a:rPr kumimoji="1" lang="zh-CHT" altLang="en-US" b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一直佔用電腦的硬碟</a:t>
            </a:r>
            <a:r>
              <a:rPr kumimoji="1" lang="zh-CHT" alt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空間</a:t>
            </a:r>
            <a:r>
              <a:rPr kumimoji="1" lang="zh-CHT" altLang="en-US" b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，因此不建議設定</a:t>
            </a:r>
            <a:r>
              <a:rPr kumimoji="1" lang="zh-CHT" alt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過高</a:t>
            </a:r>
            <a:r>
              <a:rPr kumimoji="1" lang="zh-CHT" altLang="en-US" b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。</a:t>
            </a:r>
          </a:p>
          <a:p>
            <a:endParaRPr kumimoji="1" lang="zh-CHT" altLang="en-US" dirty="0" smtClean="0"/>
          </a:p>
          <a:p>
            <a:r>
              <a:rPr kumimoji="1" lang="en-US" altLang="zh-CHT" dirty="0"/>
              <a:t>VM </a:t>
            </a:r>
            <a:r>
              <a:rPr kumimoji="1" lang="en-US" altLang="zh-CHT" dirty="0" smtClean="0"/>
              <a:t>heap</a:t>
            </a:r>
          </a:p>
          <a:p>
            <a:pPr lvl="1"/>
            <a:r>
              <a:rPr kumimoji="1" lang="zh-CHT" altLang="en-US" dirty="0"/>
              <a:t>每</a:t>
            </a:r>
            <a:r>
              <a:rPr kumimoji="1" lang="zh-CHT" altLang="en-US" dirty="0" smtClean="0"/>
              <a:t>個</a:t>
            </a:r>
            <a:r>
              <a:rPr kumimoji="1" lang="en-US" altLang="zh-CHT" dirty="0" smtClean="0"/>
              <a:t>Android Apps</a:t>
            </a:r>
            <a:r>
              <a:rPr kumimoji="1" lang="zh-CHT" altLang="en-US" dirty="0" smtClean="0"/>
              <a:t>在</a:t>
            </a:r>
            <a:r>
              <a:rPr kumimoji="1" lang="zh-CHT" altLang="en-US" dirty="0"/>
              <a:t>執行階段皆各自具有一個獨立的 </a:t>
            </a:r>
            <a:r>
              <a:rPr kumimoji="1" lang="en-US" altLang="zh-CHT" dirty="0"/>
              <a:t>VM ( </a:t>
            </a:r>
            <a:r>
              <a:rPr kumimoji="1" lang="zh-CHT" altLang="en-US" dirty="0"/>
              <a:t>虛擬機器 </a:t>
            </a:r>
            <a:r>
              <a:rPr kumimoji="1" lang="en-US" altLang="zh-CHT" dirty="0"/>
              <a:t>, Virtual Machine ) </a:t>
            </a:r>
            <a:r>
              <a:rPr kumimoji="1" lang="zh-CHT" altLang="en-US" dirty="0" smtClean="0"/>
              <a:t>。</a:t>
            </a:r>
            <a:r>
              <a:rPr kumimoji="1" lang="en-US" altLang="zh-CHT" dirty="0" smtClean="0"/>
              <a:t>VM heap</a:t>
            </a:r>
            <a:r>
              <a:rPr kumimoji="1" lang="zh-CHT" altLang="en-US" dirty="0" smtClean="0"/>
              <a:t>即為設定 </a:t>
            </a:r>
            <a:r>
              <a:rPr kumimoji="1" lang="en-US" altLang="zh-CHT" dirty="0" smtClean="0"/>
              <a:t>AVD</a:t>
            </a:r>
            <a:r>
              <a:rPr kumimoji="1" lang="zh-CHT" altLang="en-US" dirty="0" smtClean="0"/>
              <a:t>中</a:t>
            </a:r>
            <a:r>
              <a:rPr kumimoji="1" lang="en-US" altLang="zh-CHT" dirty="0" smtClean="0"/>
              <a:t>Apps </a:t>
            </a:r>
            <a:r>
              <a:rPr kumimoji="1" lang="zh-CHT" altLang="en-US" dirty="0"/>
              <a:t>可支配</a:t>
            </a:r>
            <a:r>
              <a:rPr kumimoji="1" lang="zh-CHT" altLang="en-US" dirty="0" smtClean="0"/>
              <a:t>的</a:t>
            </a:r>
            <a:r>
              <a:rPr kumimoji="1" lang="en-US" altLang="zh-CHT" dirty="0" smtClean="0"/>
              <a:t>Heap</a:t>
            </a:r>
            <a:r>
              <a:rPr kumimoji="1" lang="zh-CHT" altLang="en-US" dirty="0" smtClean="0"/>
              <a:t>容量</a:t>
            </a:r>
            <a:r>
              <a:rPr kumimoji="1" lang="zh-CHT" altLang="en-US" dirty="0"/>
              <a:t>。</a:t>
            </a:r>
          </a:p>
          <a:p>
            <a:endParaRPr kumimoji="1" lang="zh-CHT" altLang="en-US" dirty="0"/>
          </a:p>
        </p:txBody>
      </p:sp>
    </p:spTree>
    <p:extLst>
      <p:ext uri="{BB962C8B-B14F-4D97-AF65-F5344CB8AC3E}">
        <p14:creationId xmlns:p14="http://schemas.microsoft.com/office/powerpoint/2010/main" val="1805816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HT" altLang="en-US" dirty="0" smtClean="0"/>
              <a:t>開啟、修改、刪除</a:t>
            </a:r>
            <a:r>
              <a:rPr kumimoji="1" lang="en-US" altLang="zh-CHT" dirty="0" smtClean="0"/>
              <a:t>AVD</a:t>
            </a:r>
            <a:endParaRPr kumimoji="1" lang="zh-CHT" altLang="en-US" dirty="0"/>
          </a:p>
        </p:txBody>
      </p:sp>
      <p:pic>
        <p:nvPicPr>
          <p:cNvPr id="5" name="內容版面配置區 4" descr="未命名-1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88" y="2324035"/>
            <a:ext cx="7675562" cy="3384499"/>
          </a:xfrm>
        </p:spPr>
      </p:pic>
      <p:sp>
        <p:nvSpPr>
          <p:cNvPr id="6" name="矩形 5"/>
          <p:cNvSpPr/>
          <p:nvPr/>
        </p:nvSpPr>
        <p:spPr>
          <a:xfrm>
            <a:off x="7150308" y="3297836"/>
            <a:ext cx="704538" cy="2548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HT" altLang="en-US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HT" altLang="en-US" dirty="0" smtClean="0"/>
              <a:t>編譯執行程式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HT" altLang="en-US" dirty="0" smtClean="0"/>
              <a:t>點選主畫面工具列的綠色圖示，即可選擇已開啟的</a:t>
            </a:r>
            <a:r>
              <a:rPr kumimoji="1" lang="en-US" altLang="zh-CHT" dirty="0" smtClean="0"/>
              <a:t>AVD</a:t>
            </a:r>
            <a:r>
              <a:rPr kumimoji="1" lang="zh-CHT" altLang="en-US" dirty="0" smtClean="0"/>
              <a:t>來執行。</a:t>
            </a:r>
            <a:endParaRPr kumimoji="1" lang="zh-CHT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1222590" y="2634603"/>
            <a:ext cx="6018210" cy="535312"/>
            <a:chOff x="1316739" y="2949626"/>
            <a:chExt cx="6274071" cy="558071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6739" y="2949626"/>
              <a:ext cx="6274071" cy="558071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2857169" y="2949626"/>
              <a:ext cx="479685" cy="5580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HT" altLang="en-US"/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464" y="3321451"/>
            <a:ext cx="3888482" cy="337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HT" altLang="en-US" dirty="0" smtClean="0"/>
              <a:t>新建專案</a:t>
            </a:r>
            <a:endParaRPr kumimoji="1" lang="zh-CHT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HT" altLang="en-US" dirty="0"/>
          </a:p>
        </p:txBody>
      </p:sp>
    </p:spTree>
    <p:extLst>
      <p:ext uri="{BB962C8B-B14F-4D97-AF65-F5344CB8AC3E}">
        <p14:creationId xmlns:p14="http://schemas.microsoft.com/office/powerpoint/2010/main" val="171325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HT" dirty="0" smtClean="0"/>
              <a:t>Android</a:t>
            </a:r>
            <a:r>
              <a:rPr lang="zh-CHT" altLang="en-US" dirty="0" smtClean="0"/>
              <a:t>生命週期</a:t>
            </a:r>
            <a:endParaRPr lang="zh-CHT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HT" altLang="en-US"/>
          </a:p>
        </p:txBody>
      </p:sp>
    </p:spTree>
    <p:extLst>
      <p:ext uri="{BB962C8B-B14F-4D97-AF65-F5344CB8AC3E}">
        <p14:creationId xmlns:p14="http://schemas.microsoft.com/office/powerpoint/2010/main" val="177748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HT" altLang="en-US" dirty="0" smtClean="0"/>
              <a:t>檢視程式碼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HT" altLang="en-US" dirty="0" smtClean="0"/>
              <a:t>請點選</a:t>
            </a:r>
            <a:r>
              <a:rPr kumimoji="1" lang="en-US" altLang="zh-CHT" dirty="0" err="1" smtClean="0"/>
              <a:t>MainActivity</a:t>
            </a:r>
            <a:r>
              <a:rPr kumimoji="1" lang="zh-CHT" altLang="en-US" dirty="0" smtClean="0"/>
              <a:t>類別查看程式碼</a:t>
            </a:r>
            <a:endParaRPr kumimoji="1" lang="zh-CHT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1650" y="2426818"/>
            <a:ext cx="3060700" cy="411685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41650" y="3486149"/>
            <a:ext cx="3060700" cy="2143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HT" altLang="en-US"/>
          </a:p>
        </p:txBody>
      </p:sp>
    </p:spTree>
    <p:extLst>
      <p:ext uri="{BB962C8B-B14F-4D97-AF65-F5344CB8AC3E}">
        <p14:creationId xmlns:p14="http://schemas.microsoft.com/office/powerpoint/2010/main" val="98705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HT" altLang="en-US" dirty="0" smtClean="0"/>
              <a:t>檢視程式碼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HT" altLang="en-US" dirty="0" smtClean="0"/>
              <a:t>新建專案中的程式碼會提供方便初始化的函式</a:t>
            </a:r>
          </a:p>
          <a:p>
            <a:pPr lvl="1"/>
            <a:r>
              <a:rPr kumimoji="1" lang="zh-CHT" altLang="en-US" dirty="0" smtClean="0"/>
              <a:t>例如</a:t>
            </a:r>
            <a:r>
              <a:rPr kumimoji="1" lang="en-US" altLang="zh-CHT" dirty="0" err="1" smtClean="0"/>
              <a:t>OnCreate</a:t>
            </a:r>
            <a:r>
              <a:rPr kumimoji="1" lang="zh-CHT" altLang="en-US" dirty="0" smtClean="0"/>
              <a:t>。</a:t>
            </a:r>
            <a:endParaRPr kumimoji="1" lang="en-US" altLang="zh-CHT" dirty="0" smtClean="0"/>
          </a:p>
          <a:p>
            <a:pPr lvl="1"/>
            <a:r>
              <a:rPr kumimoji="1" lang="zh-CHT" altLang="en-US" dirty="0" smtClean="0"/>
              <a:t>在開始撰寫程式前，必須了解整個</a:t>
            </a:r>
            <a:r>
              <a:rPr kumimoji="1" lang="en-US" altLang="zh-CHT" dirty="0" smtClean="0"/>
              <a:t>Android</a:t>
            </a:r>
            <a:r>
              <a:rPr kumimoji="1" lang="zh-CHT" altLang="en-US" dirty="0" smtClean="0"/>
              <a:t>程式的框架。</a:t>
            </a:r>
            <a:endParaRPr kumimoji="1" lang="zh-CHT" altLang="en-US" dirty="0"/>
          </a:p>
        </p:txBody>
      </p:sp>
    </p:spTree>
    <p:extLst>
      <p:ext uri="{BB962C8B-B14F-4D97-AF65-F5344CB8AC3E}">
        <p14:creationId xmlns:p14="http://schemas.microsoft.com/office/powerpoint/2010/main" val="161675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HT" dirty="0" smtClean="0"/>
              <a:t>Multi-tasking</a:t>
            </a:r>
          </a:p>
          <a:p>
            <a:pPr lvl="1"/>
            <a:r>
              <a:rPr lang="zh-CHT" altLang="en-US" dirty="0" smtClean="0"/>
              <a:t>同時執行多個程式</a:t>
            </a:r>
            <a:endParaRPr lang="en-US" altLang="zh-CHT" dirty="0" smtClean="0"/>
          </a:p>
          <a:p>
            <a:pPr lvl="1"/>
            <a:r>
              <a:rPr lang="zh-CHT" altLang="en-US" dirty="0" smtClean="0"/>
              <a:t>缺點：</a:t>
            </a:r>
            <a:endParaRPr lang="en-US" altLang="zh-CHT" dirty="0" smtClean="0"/>
          </a:p>
          <a:p>
            <a:pPr lvl="2"/>
            <a:r>
              <a:rPr lang="zh-CHT" altLang="en-US" dirty="0" smtClean="0"/>
              <a:t>每執行一個應用程式，就會耗費一些系統記憶體。</a:t>
            </a:r>
            <a:endParaRPr lang="en-US" altLang="zh-CHT" dirty="0" smtClean="0"/>
          </a:p>
          <a:p>
            <a:pPr lvl="2"/>
            <a:r>
              <a:rPr lang="zh-CHT" altLang="en-US" dirty="0" smtClean="0"/>
              <a:t>在手機環境中，如果同時執行的程式過多，或沒有正確釋放掉記憶體，系統執行將變得越來越慢。</a:t>
            </a:r>
            <a:endParaRPr lang="en-US" altLang="zh-CHT" dirty="0"/>
          </a:p>
          <a:p>
            <a:r>
              <a:rPr lang="en-US" altLang="zh-CHT" dirty="0" smtClean="0"/>
              <a:t>Android </a:t>
            </a:r>
            <a:r>
              <a:rPr lang="zh-CHT" altLang="en-US" dirty="0" smtClean="0"/>
              <a:t>引入生命週期 </a:t>
            </a:r>
            <a:r>
              <a:rPr lang="en-US" altLang="zh-CHT" dirty="0" smtClean="0"/>
              <a:t>(Life Cycle)</a:t>
            </a:r>
            <a:r>
              <a:rPr lang="zh-CHT" altLang="en-US" dirty="0" smtClean="0"/>
              <a:t>的機制，用以管理</a:t>
            </a:r>
            <a:r>
              <a:rPr lang="en-US" altLang="zh-CHT" dirty="0" smtClean="0"/>
              <a:t>Activity</a:t>
            </a:r>
            <a:r>
              <a:rPr lang="zh-CHT" altLang="en-US" dirty="0" smtClean="0"/>
              <a:t>的狀態與使用的記憶體空間。</a:t>
            </a:r>
            <a:endParaRPr lang="zh-CHT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HT" altLang="en-US" dirty="0" smtClean="0"/>
              <a:t>生命週期</a:t>
            </a:r>
            <a:endParaRPr lang="zh-CHT" altLang="en-US" dirty="0"/>
          </a:p>
        </p:txBody>
      </p:sp>
    </p:spTree>
    <p:extLst>
      <p:ext uri="{BB962C8B-B14F-4D97-AF65-F5344CB8AC3E}">
        <p14:creationId xmlns:p14="http://schemas.microsoft.com/office/powerpoint/2010/main" val="190688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HT" altLang="en-US" dirty="0" smtClean="0"/>
              <a:t>在 </a:t>
            </a:r>
            <a:r>
              <a:rPr lang="en-US" altLang="zh-CHT" dirty="0" smtClean="0"/>
              <a:t>Android </a:t>
            </a:r>
            <a:r>
              <a:rPr lang="zh-CHT" altLang="en-US" dirty="0" smtClean="0"/>
              <a:t>作業系統中，每個</a:t>
            </a:r>
            <a:r>
              <a:rPr lang="en-US" altLang="zh-CHT" dirty="0" smtClean="0"/>
              <a:t>Activity</a:t>
            </a:r>
            <a:r>
              <a:rPr lang="zh-CHT" altLang="en-US" dirty="0" smtClean="0"/>
              <a:t>都是一個行程。</a:t>
            </a:r>
            <a:endParaRPr lang="en-US" altLang="zh-CHT" dirty="0" smtClean="0"/>
          </a:p>
          <a:p>
            <a:pPr lvl="1"/>
            <a:r>
              <a:rPr lang="zh-CHT" altLang="en-US" dirty="0" smtClean="0"/>
              <a:t>作業系統依照目前的記憶體狀況，與 </a:t>
            </a:r>
            <a:r>
              <a:rPr lang="en-US" altLang="zh-CHT" dirty="0" smtClean="0"/>
              <a:t>Activity</a:t>
            </a:r>
            <a:r>
              <a:rPr lang="zh-CHT" altLang="en-US" dirty="0" smtClean="0"/>
              <a:t>使用狀態，來管理記憶體的使用。</a:t>
            </a:r>
            <a:endParaRPr lang="en-US" altLang="zh-CHT" dirty="0" smtClean="0"/>
          </a:p>
          <a:p>
            <a:pPr lvl="1"/>
            <a:r>
              <a:rPr lang="en-US" altLang="zh-CHT" dirty="0" smtClean="0"/>
              <a:t>Activity </a:t>
            </a:r>
            <a:r>
              <a:rPr lang="zh-CHT" altLang="en-US" dirty="0" smtClean="0"/>
              <a:t>類別</a:t>
            </a:r>
            <a:endParaRPr lang="en-US" altLang="zh-CHT" dirty="0" smtClean="0"/>
          </a:p>
          <a:p>
            <a:pPr lvl="2"/>
            <a:r>
              <a:rPr lang="zh-CHT" altLang="en-US" dirty="0" smtClean="0"/>
              <a:t>負責運行程式流程</a:t>
            </a:r>
            <a:endParaRPr lang="en-US" altLang="zh-CHT" dirty="0" smtClean="0"/>
          </a:p>
          <a:p>
            <a:pPr lvl="2"/>
            <a:r>
              <a:rPr lang="zh-CHT" altLang="en-US" dirty="0" smtClean="0"/>
              <a:t>操作介面元件</a:t>
            </a:r>
            <a:endParaRPr lang="en-US" altLang="zh-CHT" dirty="0" smtClean="0"/>
          </a:p>
          <a:p>
            <a:pPr lvl="2"/>
            <a:r>
              <a:rPr lang="zh-CHT" altLang="en-US" dirty="0" smtClean="0"/>
              <a:t>提供用以控制行程生命週期的函式。</a:t>
            </a:r>
            <a:endParaRPr lang="zh-CHT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HT" dirty="0" smtClean="0"/>
              <a:t>Activity</a:t>
            </a:r>
            <a:r>
              <a:rPr lang="zh-CHT" altLang="en-US" dirty="0" smtClean="0"/>
              <a:t>（活動）</a:t>
            </a:r>
            <a:endParaRPr lang="zh-CHT" altLang="en-US" dirty="0"/>
          </a:p>
        </p:txBody>
      </p:sp>
    </p:spTree>
    <p:extLst>
      <p:ext uri="{BB962C8B-B14F-4D97-AF65-F5344CB8AC3E}">
        <p14:creationId xmlns:p14="http://schemas.microsoft.com/office/powerpoint/2010/main" val="11376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HT" altLang="en-US" dirty="0" smtClean="0"/>
              <a:t>應用程式的生命週期透過 </a:t>
            </a:r>
            <a:r>
              <a:rPr lang="en-US" altLang="zh-CHT" dirty="0" smtClean="0"/>
              <a:t>Android </a:t>
            </a:r>
            <a:r>
              <a:rPr lang="zh-CHT" altLang="en-US" dirty="0" smtClean="0"/>
              <a:t>框架管理，而非由應用程式控制。</a:t>
            </a:r>
            <a:endParaRPr lang="en-US" altLang="zh-CHT" dirty="0" smtClean="0"/>
          </a:p>
          <a:p>
            <a:pPr lvl="1"/>
            <a:r>
              <a:rPr lang="zh-CHT" altLang="en-US" dirty="0" smtClean="0"/>
              <a:t>當記憶體即將不足時，系統會依照</a:t>
            </a:r>
            <a:r>
              <a:rPr lang="en-US" altLang="zh-CHT" dirty="0" smtClean="0"/>
              <a:t>priority</a:t>
            </a:r>
            <a:r>
              <a:rPr lang="zh-CHT" altLang="en-US" dirty="0" smtClean="0"/>
              <a:t>自動回收記憶體，開發者無法確定其回收的時機。</a:t>
            </a:r>
            <a:endParaRPr lang="en-US" altLang="zh-CHT" dirty="0" smtClean="0"/>
          </a:p>
          <a:p>
            <a:pPr lvl="1"/>
            <a:r>
              <a:rPr lang="zh-CHT" altLang="en-US" dirty="0" smtClean="0"/>
              <a:t>當</a:t>
            </a:r>
            <a:r>
              <a:rPr lang="en-US" altLang="zh-CHT" dirty="0" smtClean="0"/>
              <a:t>Activity</a:t>
            </a:r>
            <a:r>
              <a:rPr lang="zh-CHT" altLang="en-US" dirty="0" smtClean="0"/>
              <a:t>開啟或關閉時，即是一連串狀態改變的過程。</a:t>
            </a:r>
            <a:endParaRPr lang="en-US" altLang="zh-CHT" dirty="0" smtClean="0"/>
          </a:p>
          <a:p>
            <a:pPr lvl="2"/>
            <a:r>
              <a:rPr lang="zh-CHT" altLang="en-US" dirty="0" smtClean="0"/>
              <a:t>開發者可在程式中添加一些各狀態相對應的流程，以便在每次 </a:t>
            </a:r>
            <a:r>
              <a:rPr lang="en-US" altLang="zh-CHT" dirty="0" smtClean="0"/>
              <a:t>Activity </a:t>
            </a:r>
            <a:r>
              <a:rPr lang="zh-CHT" altLang="en-US" dirty="0" smtClean="0"/>
              <a:t>改變狀態時，執行相對應的工作。</a:t>
            </a:r>
            <a:endParaRPr lang="zh-CHT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HT" altLang="en-US" dirty="0" smtClean="0"/>
              <a:t>為什麼要了解生命週期？</a:t>
            </a:r>
            <a:endParaRPr lang="zh-CHT" altLang="en-US" dirty="0"/>
          </a:p>
        </p:txBody>
      </p:sp>
    </p:spTree>
    <p:extLst>
      <p:ext uri="{BB962C8B-B14F-4D97-AF65-F5344CB8AC3E}">
        <p14:creationId xmlns:p14="http://schemas.microsoft.com/office/powerpoint/2010/main" val="111387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HT" dirty="0" smtClean="0"/>
              <a:t>Active</a:t>
            </a:r>
          </a:p>
          <a:p>
            <a:r>
              <a:rPr lang="en-US" altLang="zh-CHT" dirty="0" smtClean="0"/>
              <a:t>Paused</a:t>
            </a:r>
          </a:p>
          <a:p>
            <a:r>
              <a:rPr lang="en-US" altLang="zh-CHT" dirty="0" smtClean="0"/>
              <a:t>Stopped</a:t>
            </a:r>
          </a:p>
          <a:p>
            <a:r>
              <a:rPr lang="en-US" altLang="zh-CHT" dirty="0" smtClean="0"/>
              <a:t>Dead</a:t>
            </a:r>
            <a:endParaRPr lang="zh-CHT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HT" dirty="0" smtClean="0"/>
              <a:t>Activity</a:t>
            </a:r>
            <a:r>
              <a:rPr lang="zh-CHT" altLang="en-US" dirty="0" smtClean="0"/>
              <a:t>的狀態</a:t>
            </a:r>
            <a:endParaRPr lang="zh-CHT" altLang="en-US" dirty="0"/>
          </a:p>
        </p:txBody>
      </p:sp>
    </p:spTree>
    <p:extLst>
      <p:ext uri="{BB962C8B-B14F-4D97-AF65-F5344CB8AC3E}">
        <p14:creationId xmlns:p14="http://schemas.microsoft.com/office/powerpoint/2010/main" val="1883555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HT" altLang="en-US" dirty="0" smtClean="0"/>
              <a:t>代表使用者啟動程式後，</a:t>
            </a:r>
            <a:r>
              <a:rPr lang="en-US" altLang="zh-CHT" dirty="0" smtClean="0"/>
              <a:t>Activity</a:t>
            </a:r>
            <a:r>
              <a:rPr lang="zh-CHT" altLang="en-US" dirty="0" smtClean="0"/>
              <a:t>正處於運行中的狀態。</a:t>
            </a:r>
            <a:endParaRPr lang="en-US" altLang="zh-CHT" dirty="0" smtClean="0"/>
          </a:p>
          <a:p>
            <a:pPr lvl="1"/>
            <a:r>
              <a:rPr lang="zh-CHT" altLang="en-US" dirty="0" smtClean="0"/>
              <a:t>同一個時刻只會有一個 </a:t>
            </a:r>
            <a:r>
              <a:rPr lang="en-US" altLang="zh-CHT" dirty="0" smtClean="0"/>
              <a:t>Activity</a:t>
            </a:r>
            <a:r>
              <a:rPr lang="zh-CHT" altLang="en-US" dirty="0" smtClean="0"/>
              <a:t>處於</a:t>
            </a:r>
            <a:r>
              <a:rPr lang="en-US" altLang="zh-CHT" dirty="0" smtClean="0"/>
              <a:t>Active</a:t>
            </a:r>
            <a:r>
              <a:rPr lang="zh-CHT" altLang="en-US" dirty="0" smtClean="0"/>
              <a:t>的狀態。</a:t>
            </a:r>
            <a:endParaRPr lang="en-US" altLang="zh-CHT" dirty="0" smtClean="0"/>
          </a:p>
          <a:p>
            <a:endParaRPr lang="zh-CHT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HT" dirty="0" smtClean="0"/>
              <a:t>Active</a:t>
            </a:r>
            <a:r>
              <a:rPr lang="zh-CHT" altLang="en-US" dirty="0" smtClean="0"/>
              <a:t>狀態</a:t>
            </a:r>
            <a:endParaRPr lang="zh-CHT" altLang="en-US" dirty="0"/>
          </a:p>
        </p:txBody>
      </p:sp>
    </p:spTree>
    <p:extLst>
      <p:ext uri="{BB962C8B-B14F-4D97-AF65-F5344CB8AC3E}">
        <p14:creationId xmlns:p14="http://schemas.microsoft.com/office/powerpoint/2010/main" val="1249152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HT" altLang="en-US" dirty="0" smtClean="0"/>
              <a:t>代表</a:t>
            </a:r>
            <a:r>
              <a:rPr lang="en-US" altLang="zh-CHT" dirty="0" smtClean="0"/>
              <a:t>Activity </a:t>
            </a:r>
            <a:r>
              <a:rPr lang="zh-CHT" altLang="en-US" dirty="0" smtClean="0"/>
              <a:t>暫時暗下來，退到背景畫面的狀態。</a:t>
            </a:r>
            <a:endParaRPr lang="en-US" altLang="zh-CHT" dirty="0" smtClean="0"/>
          </a:p>
          <a:p>
            <a:pPr lvl="1"/>
            <a:r>
              <a:rPr lang="zh-CHT" altLang="en-US" dirty="0" smtClean="0"/>
              <a:t>例：</a:t>
            </a:r>
            <a:endParaRPr lang="en-US" altLang="zh-CHT" dirty="0" smtClean="0"/>
          </a:p>
          <a:p>
            <a:pPr lvl="2"/>
            <a:r>
              <a:rPr lang="zh-CHT" altLang="en-US" dirty="0" smtClean="0"/>
              <a:t>使用</a:t>
            </a:r>
            <a:r>
              <a:rPr lang="en-US" altLang="zh-CHT" dirty="0" smtClean="0"/>
              <a:t>Toast</a:t>
            </a:r>
            <a:r>
              <a:rPr lang="zh-CHT" altLang="en-US" dirty="0" smtClean="0"/>
              <a:t>類別顯示訊息時。</a:t>
            </a:r>
            <a:endParaRPr lang="en-US" altLang="zh-CHT" dirty="0" smtClean="0"/>
          </a:p>
          <a:p>
            <a:pPr lvl="2"/>
            <a:r>
              <a:rPr lang="zh-CHT" altLang="en-US" dirty="0"/>
              <a:t>出現警</a:t>
            </a:r>
            <a:r>
              <a:rPr lang="zh-CHT" altLang="en-US" dirty="0" smtClean="0"/>
              <a:t>示訊息。</a:t>
            </a:r>
            <a:endParaRPr lang="en-US" altLang="zh-CHT" dirty="0" smtClean="0"/>
          </a:p>
          <a:p>
            <a:pPr lvl="2"/>
            <a:r>
              <a:rPr lang="zh-CHT" altLang="en-US" dirty="0" smtClean="0"/>
              <a:t>來電提醒。</a:t>
            </a:r>
            <a:endParaRPr lang="en-US" altLang="zh-CHT" dirty="0" smtClean="0"/>
          </a:p>
          <a:p>
            <a:pPr lvl="2"/>
            <a:r>
              <a:rPr lang="zh-CHT" altLang="en-US" dirty="0"/>
              <a:t>其他</a:t>
            </a:r>
            <a:r>
              <a:rPr lang="zh-CHT" altLang="en-US" dirty="0" smtClean="0"/>
              <a:t>的半透明的介面元件蓋住此畫面時。</a:t>
            </a:r>
            <a:endParaRPr lang="en-US" altLang="zh-CHT" dirty="0" smtClean="0"/>
          </a:p>
          <a:p>
            <a:pPr lvl="2"/>
            <a:endParaRPr lang="en-US" altLang="zh-CHT" dirty="0" smtClean="0"/>
          </a:p>
          <a:p>
            <a:endParaRPr lang="zh-CHT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HT" dirty="0" smtClean="0"/>
              <a:t>Paused</a:t>
            </a:r>
            <a:r>
              <a:rPr lang="zh-CHT" altLang="en-US" dirty="0" smtClean="0"/>
              <a:t>狀態</a:t>
            </a:r>
            <a:endParaRPr lang="zh-CHT" altLang="en-US" dirty="0"/>
          </a:p>
        </p:txBody>
      </p:sp>
    </p:spTree>
    <p:extLst>
      <p:ext uri="{BB962C8B-B14F-4D97-AF65-F5344CB8AC3E}">
        <p14:creationId xmlns:p14="http://schemas.microsoft.com/office/powerpoint/2010/main" val="1683213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72067" y="1690689"/>
            <a:ext cx="7516357" cy="4435474"/>
          </a:xfrm>
        </p:spPr>
        <p:txBody>
          <a:bodyPr/>
          <a:lstStyle/>
          <a:p>
            <a:r>
              <a:rPr lang="en-US" altLang="zh-CHT" dirty="0" smtClean="0"/>
              <a:t>Activity</a:t>
            </a:r>
            <a:r>
              <a:rPr lang="zh-CHT" altLang="en-US" dirty="0" smtClean="0"/>
              <a:t>未啟動、被</a:t>
            </a:r>
            <a:r>
              <a:rPr lang="zh-CHT" altLang="en-US" dirty="0"/>
              <a:t>手動終止，</a:t>
            </a:r>
            <a:r>
              <a:rPr lang="zh-CHT" altLang="en-US" dirty="0" smtClean="0"/>
              <a:t>或被</a:t>
            </a:r>
            <a:r>
              <a:rPr lang="zh-CHT" altLang="en-US" dirty="0"/>
              <a:t>系統回收的</a:t>
            </a:r>
            <a:r>
              <a:rPr lang="zh-CHT" altLang="en-US" dirty="0" smtClean="0"/>
              <a:t>狀態。</a:t>
            </a:r>
            <a:endParaRPr lang="en-US" altLang="zh-CHT" dirty="0" smtClean="0"/>
          </a:p>
          <a:p>
            <a:pPr lvl="1"/>
            <a:r>
              <a:rPr lang="zh-CHT" altLang="en-US" dirty="0" smtClean="0"/>
              <a:t>被</a:t>
            </a:r>
            <a:r>
              <a:rPr lang="zh-CHT" altLang="en-US" dirty="0"/>
              <a:t>系統</a:t>
            </a:r>
            <a:r>
              <a:rPr lang="zh-CHT" altLang="en-US" dirty="0" smtClean="0"/>
              <a:t>回收的情況：</a:t>
            </a:r>
            <a:endParaRPr lang="en-US" altLang="zh-CHT" dirty="0" smtClean="0"/>
          </a:p>
          <a:p>
            <a:pPr lvl="2"/>
            <a:r>
              <a:rPr lang="zh-CHT" altLang="en-US" dirty="0" smtClean="0"/>
              <a:t>因記憶體不足，</a:t>
            </a:r>
            <a:r>
              <a:rPr lang="zh-CHT" altLang="en-US" dirty="0"/>
              <a:t>所以系統</a:t>
            </a:r>
            <a:r>
              <a:rPr lang="zh-CHT" altLang="en-US" dirty="0" smtClean="0"/>
              <a:t>根據資源回收</a:t>
            </a:r>
            <a:r>
              <a:rPr lang="zh-CHT" altLang="en-US" dirty="0"/>
              <a:t>規則，將處於「</a:t>
            </a:r>
            <a:r>
              <a:rPr lang="en-US" altLang="zh-CHT" dirty="0"/>
              <a:t>Stopped</a:t>
            </a:r>
            <a:r>
              <a:rPr lang="zh-CHT" altLang="en-US" dirty="0"/>
              <a:t>」狀態的 </a:t>
            </a:r>
            <a:r>
              <a:rPr lang="en-US" altLang="zh-CHT" dirty="0"/>
              <a:t>Activity </a:t>
            </a:r>
            <a:r>
              <a:rPr lang="zh-CHT" altLang="en-US" dirty="0"/>
              <a:t>所佔用的記憶體</a:t>
            </a:r>
            <a:r>
              <a:rPr lang="zh-CHT" altLang="en-US" dirty="0" smtClean="0"/>
              <a:t>回收。</a:t>
            </a:r>
            <a:endParaRPr lang="en-US" altLang="zh-CHT" dirty="0" smtClean="0"/>
          </a:p>
          <a:p>
            <a:endParaRPr lang="zh-CHT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HT" dirty="0" smtClean="0"/>
              <a:t>Dead</a:t>
            </a:r>
            <a:r>
              <a:rPr lang="zh-CHT" altLang="en-US" dirty="0" smtClean="0"/>
              <a:t>狀態</a:t>
            </a:r>
            <a:endParaRPr lang="zh-CHT" altLang="en-US" dirty="0"/>
          </a:p>
        </p:txBody>
      </p:sp>
    </p:spTree>
    <p:extLst>
      <p:ext uri="{BB962C8B-B14F-4D97-AF65-F5344CB8AC3E}">
        <p14:creationId xmlns:p14="http://schemas.microsoft.com/office/powerpoint/2010/main" val="14141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HT" altLang="en-US" dirty="0" smtClean="0"/>
              <a:t>如何新增一個專案？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HT" altLang="en-US" dirty="0" smtClean="0"/>
              <a:t>在歡迎畫面的視窗上點選「</a:t>
            </a:r>
            <a:r>
              <a:rPr kumimoji="1" lang="en-US" altLang="zh-CHT" dirty="0" smtClean="0"/>
              <a:t>Create a new project</a:t>
            </a:r>
            <a:r>
              <a:rPr kumimoji="1" lang="zh-CHT" altLang="en-US" dirty="0" smtClean="0"/>
              <a:t>」，或在選單上選擇「</a:t>
            </a:r>
            <a:r>
              <a:rPr kumimoji="1" lang="en-US" altLang="zh-CHT" dirty="0" smtClean="0"/>
              <a:t>New Project…</a:t>
            </a:r>
            <a:r>
              <a:rPr kumimoji="1" lang="zh-CHT" altLang="en-US" dirty="0" smtClean="0"/>
              <a:t>」</a:t>
            </a:r>
            <a:endParaRPr kumimoji="1" lang="zh-CHT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0312" y="2647569"/>
            <a:ext cx="6409051" cy="386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HT" altLang="en-US" dirty="0" smtClean="0"/>
              <a:t>資源回收的優先次序</a:t>
            </a:r>
            <a:endParaRPr lang="en-US" altLang="zh-CHT" dirty="0" smtClean="0"/>
          </a:p>
          <a:p>
            <a:pPr marL="759143" lvl="1" indent="-457200">
              <a:buFont typeface="+mj-lt"/>
              <a:buAutoNum type="arabicPeriod"/>
            </a:pPr>
            <a:r>
              <a:rPr lang="zh-CHT" altLang="en-US" dirty="0" smtClean="0"/>
              <a:t>關閉獨立行程</a:t>
            </a:r>
            <a:endParaRPr lang="en-US" altLang="zh-CHT" dirty="0" smtClean="0"/>
          </a:p>
          <a:p>
            <a:pPr marL="759143" lvl="1" indent="-457200">
              <a:buFont typeface="+mj-lt"/>
              <a:buAutoNum type="arabicPeriod"/>
            </a:pPr>
            <a:r>
              <a:rPr lang="zh-CHT" altLang="en-US" dirty="0"/>
              <a:t>回收處於「</a:t>
            </a:r>
            <a:r>
              <a:rPr lang="en-US" altLang="zh-CHT" dirty="0"/>
              <a:t>Stopped</a:t>
            </a:r>
            <a:r>
              <a:rPr lang="zh-CHT" altLang="en-US" dirty="0"/>
              <a:t>」狀態</a:t>
            </a:r>
            <a:r>
              <a:rPr lang="zh-CHT" altLang="en-US" dirty="0" smtClean="0"/>
              <a:t>的 </a:t>
            </a:r>
            <a:r>
              <a:rPr lang="en-US" altLang="zh-CHT" dirty="0" smtClean="0"/>
              <a:t>Activity</a:t>
            </a:r>
          </a:p>
          <a:p>
            <a:pPr lvl="2"/>
            <a:r>
              <a:rPr lang="zh-CHT" altLang="en-US" b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在</a:t>
            </a:r>
            <a:r>
              <a:rPr lang="zh-CHT" alt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背景等待的</a:t>
            </a:r>
            <a:r>
              <a:rPr lang="en-US" altLang="zh-CHT" b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Activity</a:t>
            </a:r>
            <a:endParaRPr lang="en-US" altLang="zh-CHT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lvl="2"/>
            <a:r>
              <a:rPr lang="zh-CHT" altLang="en-US" b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最</a:t>
            </a:r>
            <a:r>
              <a:rPr lang="zh-CHT" alt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久沒有使用</a:t>
            </a:r>
            <a:r>
              <a:rPr lang="zh-CHT" altLang="en-US" b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的將優先</a:t>
            </a:r>
            <a:r>
              <a:rPr lang="zh-CHT" alt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回收</a:t>
            </a:r>
            <a:endParaRPr lang="en-US" altLang="zh-CHT" b="1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759143" lvl="1" indent="-457200">
              <a:buFont typeface="+mj-lt"/>
              <a:buAutoNum type="arabicPeriod"/>
            </a:pPr>
            <a:r>
              <a:rPr lang="zh-CHT" altLang="en-US" dirty="0"/>
              <a:t>回收 </a:t>
            </a:r>
            <a:r>
              <a:rPr lang="en-US" altLang="zh-CHT" dirty="0"/>
              <a:t>Service </a:t>
            </a:r>
            <a:r>
              <a:rPr lang="zh-CHT" altLang="en-US" dirty="0" smtClean="0"/>
              <a:t>行程</a:t>
            </a:r>
            <a:endParaRPr lang="en-US" altLang="zh-CHT" dirty="0" smtClean="0"/>
          </a:p>
          <a:p>
            <a:pPr marL="759143" lvl="1" indent="-457200">
              <a:buFont typeface="+mj-lt"/>
              <a:buAutoNum type="arabicPeriod"/>
            </a:pPr>
            <a:r>
              <a:rPr lang="zh-CHT" altLang="en-US" dirty="0"/>
              <a:t>關掉可見</a:t>
            </a:r>
            <a:r>
              <a:rPr lang="zh-CHT" altLang="en-US" dirty="0" smtClean="0"/>
              <a:t>的行程</a:t>
            </a:r>
            <a:endParaRPr lang="en-US" altLang="zh-CHT" dirty="0" smtClean="0"/>
          </a:p>
          <a:p>
            <a:pPr marL="759143" lvl="1" indent="-457200">
              <a:buFont typeface="+mj-lt"/>
              <a:buAutoNum type="arabicPeriod"/>
            </a:pPr>
            <a:r>
              <a:rPr lang="zh-CHT" altLang="en-US" dirty="0" smtClean="0"/>
              <a:t>關閉目前</a:t>
            </a:r>
            <a:r>
              <a:rPr lang="zh-CHT" altLang="en-US" dirty="0"/>
              <a:t>的 </a:t>
            </a:r>
            <a:r>
              <a:rPr lang="en-US" altLang="zh-CHT" dirty="0"/>
              <a:t>Activity</a:t>
            </a:r>
            <a:endParaRPr lang="en-US" altLang="zh-CHT" dirty="0" smtClean="0"/>
          </a:p>
          <a:p>
            <a:endParaRPr lang="zh-CHT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HT" dirty="0" smtClean="0"/>
              <a:t>Android</a:t>
            </a:r>
            <a:r>
              <a:rPr lang="zh-CHT" altLang="en-US" dirty="0" smtClean="0"/>
              <a:t>系統資源回收規則</a:t>
            </a:r>
            <a:endParaRPr lang="zh-CHT" altLang="en-US" dirty="0"/>
          </a:p>
        </p:txBody>
      </p:sp>
    </p:spTree>
    <p:extLst>
      <p:ext uri="{BB962C8B-B14F-4D97-AF65-F5344CB8AC3E}">
        <p14:creationId xmlns:p14="http://schemas.microsoft.com/office/powerpoint/2010/main" val="169163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2786252"/>
              </p:ext>
            </p:extLst>
          </p:nvPr>
        </p:nvGraphicFramePr>
        <p:xfrm>
          <a:off x="755576" y="2114552"/>
          <a:ext cx="7740848" cy="37051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73399"/>
                <a:gridCol w="5267449"/>
              </a:tblGrid>
              <a:tr h="463138">
                <a:tc>
                  <a:txBody>
                    <a:bodyPr/>
                    <a:lstStyle/>
                    <a:p>
                      <a:pPr algn="ctr"/>
                      <a:r>
                        <a:rPr lang="zh-CHT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函式名稱</a:t>
                      </a:r>
                      <a:endParaRPr lang="zh-CHT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HT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被呼叫時機</a:t>
                      </a:r>
                      <a:endParaRPr lang="zh-CHT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463138">
                <a:tc>
                  <a:txBody>
                    <a:bodyPr/>
                    <a:lstStyle/>
                    <a:p>
                      <a:r>
                        <a:rPr lang="en-US" altLang="zh-CHT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onCreate</a:t>
                      </a:r>
                      <a:r>
                        <a:rPr lang="en-US" altLang="zh-CHT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()</a:t>
                      </a:r>
                      <a:endParaRPr lang="zh-CHT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HT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Activity</a:t>
                      </a:r>
                      <a:r>
                        <a:rPr lang="zh-CHT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被建立時，用以執行程式的初始化</a:t>
                      </a:r>
                      <a:endParaRPr lang="zh-CHT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463138">
                <a:tc>
                  <a:txBody>
                    <a:bodyPr/>
                    <a:lstStyle/>
                    <a:p>
                      <a:r>
                        <a:rPr lang="en-US" altLang="zh-CHT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onStart</a:t>
                      </a:r>
                      <a:r>
                        <a:rPr lang="en-US" altLang="zh-CHT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()</a:t>
                      </a:r>
                      <a:endParaRPr lang="zh-CHT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HT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啟動行程</a:t>
                      </a:r>
                      <a:endParaRPr lang="zh-CHT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463138">
                <a:tc>
                  <a:txBody>
                    <a:bodyPr/>
                    <a:lstStyle/>
                    <a:p>
                      <a:r>
                        <a:rPr lang="en-US" altLang="zh-CHT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onResume</a:t>
                      </a:r>
                      <a:r>
                        <a:rPr lang="en-US" altLang="zh-CHT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()</a:t>
                      </a:r>
                      <a:endParaRPr lang="zh-CHT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HT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執行行程</a:t>
                      </a:r>
                      <a:endParaRPr lang="zh-CHT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463138">
                <a:tc>
                  <a:txBody>
                    <a:bodyPr/>
                    <a:lstStyle/>
                    <a:p>
                      <a:r>
                        <a:rPr lang="en-US" altLang="zh-CHT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onPause</a:t>
                      </a:r>
                      <a:r>
                        <a:rPr lang="en-US" altLang="zh-CHT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()</a:t>
                      </a:r>
                      <a:endParaRPr lang="zh-CHT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HT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暫停執行行程，可在此時把需要保存的資料作暫存</a:t>
                      </a:r>
                      <a:endParaRPr lang="zh-CHT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463138">
                <a:tc>
                  <a:txBody>
                    <a:bodyPr/>
                    <a:lstStyle/>
                    <a:p>
                      <a:r>
                        <a:rPr lang="en-US" altLang="zh-CHT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onStop</a:t>
                      </a:r>
                      <a:r>
                        <a:rPr lang="en-US" altLang="zh-CHT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()</a:t>
                      </a:r>
                      <a:endParaRPr lang="zh-CHT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HT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停止執行行程</a:t>
                      </a:r>
                      <a:endParaRPr lang="zh-CHT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463138">
                <a:tc>
                  <a:txBody>
                    <a:bodyPr/>
                    <a:lstStyle/>
                    <a:p>
                      <a:r>
                        <a:rPr lang="en-US" altLang="zh-CHT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onRestart</a:t>
                      </a:r>
                      <a:r>
                        <a:rPr lang="en-US" altLang="zh-CHT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()</a:t>
                      </a:r>
                      <a:endParaRPr lang="zh-CHT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HT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重啟行程</a:t>
                      </a:r>
                      <a:endParaRPr lang="zh-CHT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463138">
                <a:tc>
                  <a:txBody>
                    <a:bodyPr/>
                    <a:lstStyle/>
                    <a:p>
                      <a:r>
                        <a:rPr lang="en-US" altLang="zh-CHT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onDestroy</a:t>
                      </a:r>
                      <a:r>
                        <a:rPr lang="en-US" altLang="zh-CHT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()</a:t>
                      </a:r>
                      <a:endParaRPr lang="zh-CHT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HT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Activity</a:t>
                      </a:r>
                      <a:r>
                        <a:rPr lang="zh-CHT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被終止並銷毀時，用以釋放資源</a:t>
                      </a:r>
                      <a:endParaRPr lang="zh-CHT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HT" dirty="0" smtClean="0"/>
              <a:t>Activity</a:t>
            </a:r>
            <a:r>
              <a:rPr lang="zh-CHT" altLang="en-US" dirty="0" smtClean="0"/>
              <a:t>動作</a:t>
            </a:r>
            <a:endParaRPr lang="zh-CHT" altLang="en-US" dirty="0"/>
          </a:p>
        </p:txBody>
      </p:sp>
    </p:spTree>
    <p:extLst>
      <p:ext uri="{BB962C8B-B14F-4D97-AF65-F5344CB8AC3E}">
        <p14:creationId xmlns:p14="http://schemas.microsoft.com/office/powerpoint/2010/main" val="160994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_SAlWJ_xow1Y/TW3GEYm4OqI/AAAAAAAACfE/1g0co8Ro6rw/s640/activity_lifecyc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07310"/>
            <a:ext cx="5184576" cy="67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99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HT" dirty="0"/>
              <a:t>Entire </a:t>
            </a:r>
            <a:r>
              <a:rPr lang="en-US" altLang="zh-CHT" dirty="0" smtClean="0"/>
              <a:t>lifetime</a:t>
            </a:r>
          </a:p>
          <a:p>
            <a:pPr lvl="1"/>
            <a:r>
              <a:rPr lang="zh-CHT" altLang="en-US" dirty="0" smtClean="0"/>
              <a:t>由</a:t>
            </a:r>
            <a:r>
              <a:rPr lang="en-US" altLang="zh-CHT" dirty="0" err="1"/>
              <a:t>onCreate</a:t>
            </a:r>
            <a:r>
              <a:rPr lang="en-US" altLang="zh-CHT" dirty="0"/>
              <a:t>()</a:t>
            </a:r>
            <a:r>
              <a:rPr lang="zh-CHT" altLang="en-US" dirty="0" smtClean="0"/>
              <a:t>開始，一</a:t>
            </a:r>
            <a:r>
              <a:rPr lang="zh-CHT" altLang="en-US" dirty="0"/>
              <a:t>直到</a:t>
            </a:r>
            <a:r>
              <a:rPr lang="en-US" altLang="zh-CHT" dirty="0" err="1"/>
              <a:t>onDestroy</a:t>
            </a:r>
            <a:r>
              <a:rPr lang="en-US" altLang="zh-CHT" dirty="0"/>
              <a:t>()</a:t>
            </a:r>
            <a:r>
              <a:rPr lang="zh-CHT" altLang="en-US" dirty="0" smtClean="0"/>
              <a:t>結束</a:t>
            </a:r>
            <a:r>
              <a:rPr lang="zh-CHT" altLang="en-US" sz="2600" dirty="0" smtClean="0"/>
              <a:t>。</a:t>
            </a:r>
            <a:endParaRPr lang="en-US" altLang="zh-CHT" dirty="0" smtClean="0"/>
          </a:p>
          <a:p>
            <a:pPr lvl="1"/>
            <a:endParaRPr lang="en-US" altLang="zh-CHT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HT" dirty="0"/>
              <a:t>Foreground lifetime</a:t>
            </a:r>
          </a:p>
          <a:p>
            <a:pPr lvl="1"/>
            <a:r>
              <a:rPr lang="zh-CHT" altLang="en-US" dirty="0"/>
              <a:t>在</a:t>
            </a:r>
            <a:r>
              <a:rPr lang="en-US" altLang="zh-CHT" dirty="0" err="1"/>
              <a:t>onResume</a:t>
            </a:r>
            <a:r>
              <a:rPr lang="en-US" altLang="zh-CHT" dirty="0"/>
              <a:t>() </a:t>
            </a:r>
            <a:r>
              <a:rPr lang="zh-CHT" altLang="en-US" dirty="0"/>
              <a:t>到 </a:t>
            </a:r>
            <a:r>
              <a:rPr lang="en-US" altLang="zh-CHT" dirty="0" err="1"/>
              <a:t>onPause</a:t>
            </a:r>
            <a:r>
              <a:rPr lang="en-US" altLang="zh-CHT" dirty="0"/>
              <a:t>()</a:t>
            </a:r>
            <a:r>
              <a:rPr lang="zh-CHT" altLang="en-US" dirty="0"/>
              <a:t>之間循環。</a:t>
            </a:r>
            <a:endParaRPr lang="en-US" altLang="zh-CHT" dirty="0"/>
          </a:p>
          <a:p>
            <a:pPr lvl="2"/>
            <a:r>
              <a:rPr lang="zh-CHT" altLang="en-US" dirty="0"/>
              <a:t>這個時期</a:t>
            </a:r>
            <a:r>
              <a:rPr lang="en-US" altLang="zh-CHT" dirty="0"/>
              <a:t>Activity</a:t>
            </a:r>
            <a:r>
              <a:rPr lang="zh-CHT" altLang="en-US" dirty="0"/>
              <a:t>可以直接跟使用者進行</a:t>
            </a:r>
            <a:r>
              <a:rPr lang="zh-CHT" altLang="en-US" dirty="0" smtClean="0"/>
              <a:t>互動</a:t>
            </a:r>
            <a:r>
              <a:rPr lang="zh-CHT" altLang="en-US" dirty="0"/>
              <a:t>。</a:t>
            </a:r>
            <a:endParaRPr lang="en-US" altLang="zh-CHT" dirty="0" smtClean="0"/>
          </a:p>
          <a:p>
            <a:pPr lvl="2"/>
            <a:endParaRPr lang="en-US" altLang="zh-CHT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HT" dirty="0" smtClean="0"/>
              <a:t>Visible lifetime</a:t>
            </a:r>
          </a:p>
          <a:p>
            <a:pPr lvl="1"/>
            <a:r>
              <a:rPr lang="zh-CHT" altLang="en-US" dirty="0"/>
              <a:t>在</a:t>
            </a:r>
            <a:r>
              <a:rPr lang="en-US" altLang="zh-CHT" dirty="0" err="1"/>
              <a:t>onStart</a:t>
            </a:r>
            <a:r>
              <a:rPr lang="en-US" altLang="zh-CHT" dirty="0"/>
              <a:t>()</a:t>
            </a:r>
            <a:r>
              <a:rPr lang="zh-CHT" altLang="en-US" dirty="0"/>
              <a:t>到</a:t>
            </a:r>
            <a:r>
              <a:rPr lang="en-US" altLang="zh-CHT" dirty="0" err="1"/>
              <a:t>onStop</a:t>
            </a:r>
            <a:r>
              <a:rPr lang="en-US" altLang="zh-CHT" dirty="0"/>
              <a:t>()</a:t>
            </a:r>
            <a:r>
              <a:rPr lang="zh-CHT" altLang="en-US" dirty="0" smtClean="0"/>
              <a:t>之間循環</a:t>
            </a:r>
            <a:r>
              <a:rPr lang="zh-CHT" altLang="en-US" sz="2400" dirty="0"/>
              <a:t>。</a:t>
            </a:r>
            <a:endParaRPr lang="en-US" altLang="zh-CHT" dirty="0" smtClean="0"/>
          </a:p>
          <a:p>
            <a:pPr lvl="2"/>
            <a:r>
              <a:rPr lang="zh-CHT" altLang="en-US" dirty="0" smtClean="0"/>
              <a:t>註：即使</a:t>
            </a:r>
            <a:r>
              <a:rPr lang="en-US" altLang="zh-CHT" dirty="0" smtClean="0"/>
              <a:t>Activity</a:t>
            </a:r>
            <a:r>
              <a:rPr lang="zh-CHT" altLang="en-US" dirty="0" smtClean="0"/>
              <a:t>是可見的，但不見得一定會在前景與使用者有直接的互動</a:t>
            </a:r>
            <a:r>
              <a:rPr lang="zh-CHT" altLang="en-US" dirty="0"/>
              <a:t>。</a:t>
            </a:r>
            <a:endParaRPr lang="en-US" altLang="zh-CHT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HT" altLang="en-US" dirty="0" smtClean="0"/>
              <a:t>生命週期循環</a:t>
            </a:r>
            <a:endParaRPr lang="zh-CHT" altLang="en-US" dirty="0"/>
          </a:p>
        </p:txBody>
      </p:sp>
    </p:spTree>
    <p:extLst>
      <p:ext uri="{BB962C8B-B14F-4D97-AF65-F5344CB8AC3E}">
        <p14:creationId xmlns:p14="http://schemas.microsoft.com/office/powerpoint/2010/main" val="51077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HT" altLang="en-US" dirty="0" smtClean="0"/>
              <a:t>動作流程</a:t>
            </a:r>
            <a:endParaRPr lang="zh-CHT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/>
          </p:nvPr>
        </p:nvGraphicFramePr>
        <p:xfrm>
          <a:off x="539552" y="2708920"/>
          <a:ext cx="8208912" cy="300693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00200"/>
                <a:gridCol w="6408712"/>
              </a:tblGrid>
              <a:tr h="394022">
                <a:tc>
                  <a:txBody>
                    <a:bodyPr/>
                    <a:lstStyle/>
                    <a:p>
                      <a:pPr algn="ctr"/>
                      <a:r>
                        <a:rPr lang="zh-CHT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動作</a:t>
                      </a:r>
                      <a:endParaRPr lang="zh-CHT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HT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流程</a:t>
                      </a:r>
                      <a:endParaRPr lang="zh-CHT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634713">
                <a:tc>
                  <a:txBody>
                    <a:bodyPr/>
                    <a:lstStyle/>
                    <a:p>
                      <a:r>
                        <a:rPr lang="zh-CHT" altLang="en-US" sz="16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一般啟動</a:t>
                      </a:r>
                      <a:endParaRPr lang="zh-CHT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HT" sz="16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onCreate</a:t>
                      </a:r>
                      <a:r>
                        <a:rPr lang="en-US" altLang="zh-CHT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-&gt; </a:t>
                      </a:r>
                      <a:r>
                        <a:rPr lang="en-US" altLang="zh-CHT" sz="16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onStart</a:t>
                      </a:r>
                      <a:r>
                        <a:rPr lang="en-US" altLang="zh-CHT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-&gt; </a:t>
                      </a:r>
                      <a:r>
                        <a:rPr lang="en-US" altLang="zh-CHT" sz="16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onResume</a:t>
                      </a:r>
                      <a:endParaRPr lang="zh-CHT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</a:tr>
              <a:tr h="708772">
                <a:tc>
                  <a:txBody>
                    <a:bodyPr/>
                    <a:lstStyle/>
                    <a:p>
                      <a:r>
                        <a:rPr lang="zh-CHT" altLang="en-US" sz="16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呼叫其他 </a:t>
                      </a:r>
                      <a:r>
                        <a:rPr lang="en-US" altLang="zh-CHT" sz="16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Activity</a:t>
                      </a:r>
                      <a:endParaRPr lang="zh-CHT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HT" sz="16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onPause</a:t>
                      </a:r>
                      <a:r>
                        <a:rPr lang="en-US" altLang="zh-CHT" sz="1600" baseline="30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(1)</a:t>
                      </a:r>
                      <a:r>
                        <a:rPr lang="en-US" altLang="zh-CHT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-&gt; </a:t>
                      </a:r>
                      <a:r>
                        <a:rPr lang="en-US" altLang="zh-CHT" sz="16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onCreate</a:t>
                      </a:r>
                      <a:r>
                        <a:rPr lang="en-US" altLang="zh-CHT" sz="1600" baseline="30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r>
                        <a:rPr lang="en-US" altLang="zh-CHT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-&gt; </a:t>
                      </a:r>
                      <a:r>
                        <a:rPr lang="en-US" altLang="zh-CHT" sz="16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onStart</a:t>
                      </a:r>
                      <a:r>
                        <a:rPr lang="en-US" altLang="zh-CHT" sz="1600" baseline="30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r>
                        <a:rPr lang="en-US" altLang="zh-CHT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- </a:t>
                      </a:r>
                      <a:r>
                        <a:rPr lang="en-US" altLang="zh-CHT" sz="16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onResume</a:t>
                      </a:r>
                      <a:r>
                        <a:rPr lang="en-US" altLang="zh-CHT" sz="1600" baseline="30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r>
                        <a:rPr lang="en-US" altLang="zh-CHT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-&gt; </a:t>
                      </a:r>
                      <a:r>
                        <a:rPr lang="en-US" altLang="zh-CHT" sz="16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onStop</a:t>
                      </a:r>
                      <a:r>
                        <a:rPr lang="en-US" altLang="zh-CHT" sz="1600" baseline="30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(1)</a:t>
                      </a:r>
                      <a:endParaRPr lang="zh-CHT" altLang="en-US" sz="1600" baseline="30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</a:tr>
              <a:tr h="634713">
                <a:tc>
                  <a:txBody>
                    <a:bodyPr/>
                    <a:lstStyle/>
                    <a:p>
                      <a:r>
                        <a:rPr lang="zh-CHT" altLang="en-US" sz="16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復原 </a:t>
                      </a:r>
                      <a:r>
                        <a:rPr lang="en-US" altLang="zh-CHT" sz="16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Activity</a:t>
                      </a:r>
                      <a:endParaRPr lang="zh-CHT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HT" sz="14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onPause</a:t>
                      </a:r>
                      <a:r>
                        <a:rPr lang="en-US" altLang="zh-CHT" sz="1400" baseline="30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r>
                        <a:rPr lang="en-US" altLang="zh-CHT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-&gt; </a:t>
                      </a:r>
                      <a:r>
                        <a:rPr lang="en-US" altLang="zh-CHT" sz="14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onRestart</a:t>
                      </a:r>
                      <a:r>
                        <a:rPr lang="en-US" altLang="zh-CHT" sz="1400" baseline="30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(1)</a:t>
                      </a:r>
                      <a:r>
                        <a:rPr lang="en-US" altLang="zh-CHT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-&gt; </a:t>
                      </a:r>
                      <a:r>
                        <a:rPr lang="en-US" altLang="zh-CHT" sz="14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onStart</a:t>
                      </a:r>
                      <a:r>
                        <a:rPr lang="en-US" altLang="zh-CHT" sz="1400" baseline="30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(1)</a:t>
                      </a:r>
                      <a:r>
                        <a:rPr lang="en-US" altLang="zh-CHT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-&gt; </a:t>
                      </a:r>
                      <a:r>
                        <a:rPr lang="en-US" altLang="zh-CHT" sz="14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onResume</a:t>
                      </a:r>
                      <a:r>
                        <a:rPr lang="en-US" altLang="zh-CHT" sz="1400" baseline="30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(1)</a:t>
                      </a:r>
                      <a:r>
                        <a:rPr lang="en-US" altLang="zh-CHT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-&gt; </a:t>
                      </a:r>
                      <a:r>
                        <a:rPr lang="en-US" altLang="zh-CHT" sz="14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onStop</a:t>
                      </a:r>
                      <a:r>
                        <a:rPr lang="en-US" altLang="zh-CHT" sz="1400" baseline="30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r>
                        <a:rPr lang="en-US" altLang="zh-CHT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-&gt; </a:t>
                      </a:r>
                      <a:r>
                        <a:rPr lang="en-US" altLang="zh-CHT" sz="14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onDestroy</a:t>
                      </a:r>
                      <a:r>
                        <a:rPr lang="en-US" altLang="zh-CHT" sz="1400" baseline="30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lang="zh-CHT" altLang="en-US" sz="1400" baseline="30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</a:tr>
              <a:tr h="634713">
                <a:tc>
                  <a:txBody>
                    <a:bodyPr/>
                    <a:lstStyle/>
                    <a:p>
                      <a:r>
                        <a:rPr lang="zh-CHT" altLang="en-US" sz="16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退出</a:t>
                      </a:r>
                      <a:r>
                        <a:rPr lang="en-US" altLang="zh-CHT" sz="16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CHT" altLang="en-US" sz="16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結束</a:t>
                      </a:r>
                      <a:endParaRPr lang="zh-CHT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HT" sz="16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onPause</a:t>
                      </a:r>
                      <a:r>
                        <a:rPr lang="en-US" altLang="zh-CHT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-&gt; </a:t>
                      </a:r>
                      <a:r>
                        <a:rPr lang="en-US" altLang="zh-CHT" sz="16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onStop</a:t>
                      </a:r>
                      <a:r>
                        <a:rPr lang="en-US" altLang="zh-CHT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-&gt; </a:t>
                      </a:r>
                      <a:r>
                        <a:rPr lang="en-US" altLang="zh-CHT" sz="16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onDestroy</a:t>
                      </a:r>
                      <a:endParaRPr lang="zh-CHT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222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HT" altLang="en-US" dirty="0" smtClean="0"/>
              <a:t>程式架構</a:t>
            </a:r>
            <a:endParaRPr lang="zh-CHT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HT" altLang="en-US" dirty="0"/>
          </a:p>
        </p:txBody>
      </p:sp>
    </p:spTree>
    <p:extLst>
      <p:ext uri="{BB962C8B-B14F-4D97-AF65-F5344CB8AC3E}">
        <p14:creationId xmlns:p14="http://schemas.microsoft.com/office/powerpoint/2010/main" val="47574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HT" altLang="en-US" dirty="0" smtClean="0"/>
              <a:t>檢視專案架構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14712" y="1825625"/>
            <a:ext cx="5100637" cy="4351338"/>
          </a:xfrm>
        </p:spPr>
        <p:txBody>
          <a:bodyPr/>
          <a:lstStyle/>
          <a:p>
            <a:r>
              <a:rPr kumimoji="1" lang="en-US" altLang="zh-CHT" dirty="0" smtClean="0"/>
              <a:t>manifests</a:t>
            </a:r>
          </a:p>
          <a:p>
            <a:pPr lvl="1"/>
            <a:r>
              <a:rPr kumimoji="1" lang="zh-CHT" altLang="en-US" dirty="0" smtClean="0"/>
              <a:t>專案設定檔</a:t>
            </a:r>
          </a:p>
          <a:p>
            <a:r>
              <a:rPr kumimoji="1" lang="en-US" altLang="zh-CHT" dirty="0" smtClean="0"/>
              <a:t>java</a:t>
            </a:r>
          </a:p>
          <a:p>
            <a:pPr lvl="1"/>
            <a:r>
              <a:rPr kumimoji="1" lang="zh-CHT" altLang="en-US" dirty="0" smtClean="0"/>
              <a:t>類別與程式碼</a:t>
            </a:r>
          </a:p>
          <a:p>
            <a:r>
              <a:rPr kumimoji="1" lang="en-US" altLang="zh-CHT" dirty="0" smtClean="0"/>
              <a:t>res</a:t>
            </a:r>
          </a:p>
          <a:p>
            <a:pPr lvl="1"/>
            <a:r>
              <a:rPr kumimoji="1" lang="zh-CHT" altLang="en-US" dirty="0" smtClean="0"/>
              <a:t>資源檔，包括</a:t>
            </a:r>
          </a:p>
          <a:p>
            <a:pPr lvl="2"/>
            <a:r>
              <a:rPr kumimoji="1" lang="en-US" altLang="zh-CHT" dirty="0" err="1" smtClean="0"/>
              <a:t>drawable</a:t>
            </a:r>
            <a:r>
              <a:rPr kumimoji="1" lang="zh-CHT" altLang="en-US" dirty="0" smtClean="0"/>
              <a:t>：圖片</a:t>
            </a:r>
          </a:p>
          <a:p>
            <a:pPr lvl="2"/>
            <a:r>
              <a:rPr kumimoji="1" lang="en-US" altLang="zh-CHT" dirty="0" smtClean="0"/>
              <a:t>layout</a:t>
            </a:r>
            <a:r>
              <a:rPr kumimoji="1" lang="zh-CHT" altLang="en-US" dirty="0" smtClean="0"/>
              <a:t>：程式介面檔，</a:t>
            </a:r>
            <a:r>
              <a:rPr kumimoji="1" lang="en-US" altLang="zh-CHT" dirty="0" smtClean="0"/>
              <a:t>xml</a:t>
            </a:r>
            <a:r>
              <a:rPr kumimoji="1" lang="zh-CHT" altLang="en-US" dirty="0" smtClean="0"/>
              <a:t>格式</a:t>
            </a:r>
            <a:endParaRPr kumimoji="1" lang="en-US" altLang="zh-CHT" dirty="0" smtClean="0"/>
          </a:p>
          <a:p>
            <a:pPr lvl="2"/>
            <a:r>
              <a:rPr kumimoji="1" lang="en-US" altLang="zh-CHT" dirty="0" smtClean="0"/>
              <a:t>menu</a:t>
            </a:r>
            <a:r>
              <a:rPr kumimoji="1" lang="zh-CHT" altLang="en-US" dirty="0" smtClean="0"/>
              <a:t>：選單介面檔</a:t>
            </a:r>
            <a:endParaRPr kumimoji="1" lang="en-US" altLang="zh-CHT" dirty="0" smtClean="0"/>
          </a:p>
          <a:p>
            <a:pPr lvl="2"/>
            <a:r>
              <a:rPr kumimoji="1" lang="en-US" altLang="zh-CHT" dirty="0" err="1" smtClean="0"/>
              <a:t>midmap</a:t>
            </a:r>
            <a:r>
              <a:rPr kumimoji="1" lang="zh-CHT" altLang="en-US" dirty="0" smtClean="0"/>
              <a:t>：</a:t>
            </a:r>
            <a:r>
              <a:rPr kumimoji="1" lang="en-US" altLang="zh-CHT" dirty="0" smtClean="0"/>
              <a:t>icon</a:t>
            </a:r>
            <a:r>
              <a:rPr kumimoji="1" lang="zh-CHT" altLang="en-US" dirty="0" smtClean="0"/>
              <a:t>圖示</a:t>
            </a:r>
          </a:p>
          <a:p>
            <a:pPr lvl="2"/>
            <a:r>
              <a:rPr kumimoji="1" lang="en-US" altLang="zh-CHT" dirty="0" smtClean="0"/>
              <a:t>values</a:t>
            </a:r>
            <a:r>
              <a:rPr kumimoji="1" lang="zh-CHT" altLang="en-US" dirty="0" smtClean="0"/>
              <a:t>：字串檔</a:t>
            </a:r>
          </a:p>
          <a:p>
            <a:pPr lvl="2"/>
            <a:endParaRPr kumimoji="1" lang="zh-CHT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000" y="1825626"/>
            <a:ext cx="22731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HT" altLang="en-US" dirty="0" smtClean="0"/>
              <a:t>程式架構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0000" y="1385888"/>
            <a:ext cx="7675350" cy="4791075"/>
          </a:xfrm>
        </p:spPr>
        <p:txBody>
          <a:bodyPr/>
          <a:lstStyle/>
          <a:p>
            <a:r>
              <a:rPr kumimoji="1" lang="zh-CHT" altLang="en-US" dirty="0" smtClean="0"/>
              <a:t>展開</a:t>
            </a:r>
            <a:r>
              <a:rPr kumimoji="1" lang="en-US" altLang="zh-CHT" dirty="0" smtClean="0"/>
              <a:t>java</a:t>
            </a:r>
            <a:r>
              <a:rPr kumimoji="1" lang="zh-CHT" altLang="en-US" dirty="0" smtClean="0"/>
              <a:t>目錄夾</a:t>
            </a:r>
            <a:endParaRPr kumimoji="1" lang="en-US" altLang="zh-CHT" dirty="0"/>
          </a:p>
          <a:p>
            <a:pPr lvl="1"/>
            <a:r>
              <a:rPr kumimoji="1" lang="zh-CHT" altLang="en-US" dirty="0" smtClean="0"/>
              <a:t>點選主要活動程式檔（例如</a:t>
            </a:r>
            <a:r>
              <a:rPr kumimoji="1" lang="en-US" altLang="zh-CHT" dirty="0" err="1" smtClean="0"/>
              <a:t>MainActivity</a:t>
            </a:r>
            <a:r>
              <a:rPr kumimoji="1" lang="zh-CHT" altLang="en-US" dirty="0" smtClean="0"/>
              <a:t>）</a:t>
            </a:r>
            <a:endParaRPr kumimoji="1" lang="zh-CHT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4" y="2227842"/>
            <a:ext cx="5497274" cy="44729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14538" y="2571750"/>
            <a:ext cx="5129212" cy="3943350"/>
          </a:xfrm>
          <a:prstGeom prst="rect">
            <a:avLst/>
          </a:prstGeom>
          <a:solidFill>
            <a:srgbClr val="000000">
              <a:alpha val="7843"/>
            </a:srgb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HT" altLang="en-US"/>
          </a:p>
        </p:txBody>
      </p:sp>
    </p:spTree>
    <p:extLst>
      <p:ext uri="{BB962C8B-B14F-4D97-AF65-F5344CB8AC3E}">
        <p14:creationId xmlns:p14="http://schemas.microsoft.com/office/powerpoint/2010/main" val="7985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HT" altLang="en-US" dirty="0" smtClean="0"/>
              <a:t>程式架構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HT" altLang="en-US" dirty="0" smtClean="0"/>
              <a:t>主要畫面的所有相關內容都被包在其對應的類別之中。</a:t>
            </a:r>
          </a:p>
          <a:p>
            <a:pPr lvl="1"/>
            <a:r>
              <a:rPr kumimoji="1" lang="en-US" altLang="zh-CHT" dirty="0" err="1" smtClean="0"/>
              <a:t>ActionBarActivity</a:t>
            </a:r>
            <a:r>
              <a:rPr kumimoji="1" lang="zh-CHT" altLang="en-US" dirty="0" smtClean="0"/>
              <a:t>為活動的一種類型，繼承於</a:t>
            </a:r>
            <a:r>
              <a:rPr kumimoji="1" lang="en-US" altLang="zh-CHT" dirty="0" smtClean="0"/>
              <a:t>Activity</a:t>
            </a:r>
            <a:endParaRPr kumimoji="1" lang="zh-CHT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854288" y="2843220"/>
            <a:ext cx="7675350" cy="3571874"/>
            <a:chOff x="854288" y="2843220"/>
            <a:chExt cx="7675350" cy="3571874"/>
          </a:xfrm>
        </p:grpSpPr>
        <p:grpSp>
          <p:nvGrpSpPr>
            <p:cNvPr id="7" name="群組 6"/>
            <p:cNvGrpSpPr/>
            <p:nvPr/>
          </p:nvGrpSpPr>
          <p:grpSpPr>
            <a:xfrm>
              <a:off x="854288" y="2843220"/>
              <a:ext cx="7675350" cy="3571874"/>
              <a:chOff x="840000" y="2443164"/>
              <a:chExt cx="7675350" cy="3571874"/>
            </a:xfrm>
          </p:grpSpPr>
          <p:sp>
            <p:nvSpPr>
              <p:cNvPr id="4" name="圓角矩形 3"/>
              <p:cNvSpPr/>
              <p:nvPr/>
            </p:nvSpPr>
            <p:spPr>
              <a:xfrm>
                <a:off x="840000" y="2443164"/>
                <a:ext cx="7675350" cy="3571874"/>
              </a:xfrm>
              <a:prstGeom prst="roundRect">
                <a:avLst>
                  <a:gd name="adj" fmla="val 5503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en-US" altLang="zh-CHT" dirty="0"/>
                  <a:t>public class </a:t>
                </a:r>
                <a:r>
                  <a:rPr kumimoji="1" lang="en-US" altLang="zh-CHT" dirty="0" err="1"/>
                  <a:t>MainActivity</a:t>
                </a:r>
                <a:r>
                  <a:rPr kumimoji="1" lang="en-US" altLang="zh-CHT" dirty="0"/>
                  <a:t> extends </a:t>
                </a:r>
                <a:r>
                  <a:rPr kumimoji="1" lang="en-US" altLang="zh-CHT" dirty="0" err="1"/>
                  <a:t>ActionBarActivity</a:t>
                </a:r>
                <a:r>
                  <a:rPr kumimoji="1" lang="en-US" altLang="zh-CHT" dirty="0"/>
                  <a:t> </a:t>
                </a:r>
                <a:r>
                  <a:rPr kumimoji="1" lang="en-US" altLang="zh-CHT" dirty="0" smtClean="0"/>
                  <a:t>{</a:t>
                </a:r>
              </a:p>
              <a:p>
                <a:endParaRPr kumimoji="1" lang="en-US" altLang="zh-CHT" dirty="0"/>
              </a:p>
              <a:p>
                <a:endParaRPr kumimoji="1" lang="en-US" altLang="zh-CHT" dirty="0" smtClean="0"/>
              </a:p>
              <a:p>
                <a:r>
                  <a:rPr kumimoji="1" lang="en-US" altLang="zh-CHT" dirty="0"/>
                  <a:t>	</a:t>
                </a:r>
                <a:r>
                  <a:rPr kumimoji="1" lang="en-US" altLang="zh-CHT" dirty="0" smtClean="0"/>
                  <a:t>protected </a:t>
                </a:r>
                <a:r>
                  <a:rPr kumimoji="1" lang="en-US" altLang="zh-CHT" dirty="0"/>
                  <a:t>void </a:t>
                </a:r>
                <a:r>
                  <a:rPr kumimoji="1" lang="en-US" altLang="zh-CHT" dirty="0" smtClean="0"/>
                  <a:t> </a:t>
                </a:r>
                <a:r>
                  <a:rPr kumimoji="1" lang="en-US" altLang="zh-CHT" dirty="0" err="1" smtClean="0"/>
                  <a:t>onCreate</a:t>
                </a:r>
                <a:r>
                  <a:rPr kumimoji="1" lang="en-US" altLang="zh-CHT" dirty="0" smtClean="0"/>
                  <a:t> (</a:t>
                </a:r>
                <a:r>
                  <a:rPr kumimoji="1" lang="en-US" altLang="zh-CHT" dirty="0"/>
                  <a:t>Bundle </a:t>
                </a:r>
                <a:r>
                  <a:rPr kumimoji="1" lang="en-US" altLang="zh-CHT" dirty="0" err="1"/>
                  <a:t>savedInstanceState</a:t>
                </a:r>
                <a:r>
                  <a:rPr kumimoji="1" lang="en-US" altLang="zh-CHT" dirty="0"/>
                  <a:t>) {        </a:t>
                </a:r>
                <a:endParaRPr kumimoji="1" lang="en-US" altLang="zh-CHT" dirty="0" smtClean="0"/>
              </a:p>
              <a:p>
                <a:r>
                  <a:rPr kumimoji="1" lang="en-US" altLang="zh-CHT" dirty="0" smtClean="0"/>
                  <a:t>		</a:t>
                </a:r>
                <a:r>
                  <a:rPr kumimoji="1" lang="en-US" altLang="zh-CHT" dirty="0" err="1" smtClean="0"/>
                  <a:t>super.onCreate</a:t>
                </a:r>
                <a:r>
                  <a:rPr kumimoji="1" lang="en-US" altLang="zh-CHT" dirty="0" smtClean="0"/>
                  <a:t>(</a:t>
                </a:r>
                <a:r>
                  <a:rPr kumimoji="1" lang="en-US" altLang="zh-CHT" dirty="0" err="1" smtClean="0"/>
                  <a:t>savedInstanceState</a:t>
                </a:r>
                <a:r>
                  <a:rPr kumimoji="1" lang="en-US" altLang="zh-CHT" dirty="0"/>
                  <a:t>);        </a:t>
                </a:r>
                <a:r>
                  <a:rPr kumimoji="1" lang="en-US" altLang="zh-CHT" dirty="0" smtClean="0"/>
                  <a:t>		  			</a:t>
                </a:r>
              </a:p>
              <a:p>
                <a:r>
                  <a:rPr kumimoji="1" lang="en-US" altLang="zh-CHT" dirty="0"/>
                  <a:t>	</a:t>
                </a:r>
                <a:r>
                  <a:rPr kumimoji="1" lang="en-US" altLang="zh-CHT" dirty="0" smtClean="0"/>
                  <a:t>	</a:t>
                </a:r>
                <a:r>
                  <a:rPr kumimoji="1" lang="en-US" altLang="zh-CHT" dirty="0" err="1" smtClean="0"/>
                  <a:t>setContentView</a:t>
                </a:r>
                <a:r>
                  <a:rPr kumimoji="1" lang="en-US" altLang="zh-CHT" dirty="0" smtClean="0"/>
                  <a:t>(</a:t>
                </a:r>
                <a:r>
                  <a:rPr kumimoji="1" lang="en-US" altLang="zh-CHT" dirty="0" err="1" smtClean="0"/>
                  <a:t>R.layout.activity_main</a:t>
                </a:r>
                <a:r>
                  <a:rPr kumimoji="1" lang="en-US" altLang="zh-CHT" dirty="0"/>
                  <a:t>);    </a:t>
                </a:r>
                <a:endParaRPr kumimoji="1" lang="en-US" altLang="zh-CHT" dirty="0" smtClean="0"/>
              </a:p>
              <a:p>
                <a:r>
                  <a:rPr kumimoji="1" lang="en-US" altLang="zh-CHT" dirty="0" smtClean="0"/>
                  <a:t>	}</a:t>
                </a:r>
              </a:p>
              <a:p>
                <a:endParaRPr kumimoji="1" lang="en-US" altLang="zh-CHT" dirty="0"/>
              </a:p>
              <a:p>
                <a:endParaRPr kumimoji="1" lang="en-US" altLang="zh-CHT" dirty="0" smtClean="0"/>
              </a:p>
              <a:p>
                <a:r>
                  <a:rPr kumimoji="1" lang="en-US" altLang="zh-CHT" dirty="0" smtClean="0"/>
                  <a:t>}</a:t>
                </a:r>
                <a:endParaRPr kumimoji="1" lang="zh-CHT" altLang="en-US" dirty="0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1428751" y="3228975"/>
                <a:ext cx="3714749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HT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6029325" y="3228976"/>
                <a:ext cx="2271713" cy="45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HT" altLang="en-US" sz="1200" dirty="0" smtClean="0">
                    <a:solidFill>
                      <a:schemeClr val="bg1"/>
                    </a:solidFill>
                    <a:latin typeface="微軟正黑體" charset="0"/>
                    <a:ea typeface="微軟正黑體" charset="0"/>
                    <a:cs typeface="微軟正黑體" charset="0"/>
                  </a:rPr>
                  <a:t>自訂的成員變數可以宣告在此</a:t>
                </a:r>
                <a:endParaRPr kumimoji="1" lang="zh-CHT" altLang="en-US" sz="1200" dirty="0">
                  <a:solidFill>
                    <a:schemeClr val="bg1"/>
                  </a:solidFill>
                  <a:latin typeface="微軟正黑體" charset="0"/>
                  <a:ea typeface="微軟正黑體" charset="0"/>
                  <a:cs typeface="微軟正黑體" charset="0"/>
                </a:endParaRPr>
              </a:p>
            </p:txBody>
          </p:sp>
          <p:cxnSp>
            <p:nvCxnSpPr>
              <p:cNvPr id="8" name="直線箭頭接點 7"/>
              <p:cNvCxnSpPr>
                <a:endCxn id="5" idx="3"/>
              </p:cNvCxnSpPr>
              <p:nvPr/>
            </p:nvCxnSpPr>
            <p:spPr>
              <a:xfrm flipH="1">
                <a:off x="5143500" y="3443288"/>
                <a:ext cx="857250" cy="1428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矩形 12"/>
            <p:cNvSpPr/>
            <p:nvPr/>
          </p:nvSpPr>
          <p:spPr>
            <a:xfrm>
              <a:off x="4114809" y="3171821"/>
              <a:ext cx="1685915" cy="4333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HT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512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HT" altLang="en-US" dirty="0" smtClean="0"/>
              <a:t>程式架構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HT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840000" y="2057396"/>
            <a:ext cx="7675350" cy="3976686"/>
          </a:xfrm>
          <a:prstGeom prst="roundRect">
            <a:avLst>
              <a:gd name="adj" fmla="val 550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HT" dirty="0"/>
              <a:t>public class </a:t>
            </a:r>
            <a:r>
              <a:rPr kumimoji="1" lang="en-US" altLang="zh-CHT" dirty="0" err="1"/>
              <a:t>MainActivity</a:t>
            </a:r>
            <a:r>
              <a:rPr kumimoji="1" lang="en-US" altLang="zh-CHT" dirty="0"/>
              <a:t> extends </a:t>
            </a:r>
            <a:r>
              <a:rPr kumimoji="1" lang="en-US" altLang="zh-CHT" dirty="0" err="1"/>
              <a:t>ActionBarActivity</a:t>
            </a:r>
            <a:r>
              <a:rPr kumimoji="1" lang="en-US" altLang="zh-CHT" dirty="0"/>
              <a:t> </a:t>
            </a:r>
            <a:r>
              <a:rPr kumimoji="1" lang="en-US" altLang="zh-CHT" dirty="0" smtClean="0"/>
              <a:t>{</a:t>
            </a:r>
          </a:p>
          <a:p>
            <a:r>
              <a:rPr kumimoji="1" lang="en-US" altLang="zh-CHT" dirty="0"/>
              <a:t>	</a:t>
            </a:r>
            <a:r>
              <a:rPr kumimoji="1" lang="en-US" altLang="zh-CHT" dirty="0" smtClean="0"/>
              <a:t>protected </a:t>
            </a:r>
            <a:r>
              <a:rPr kumimoji="1" lang="en-US" altLang="zh-CHT" dirty="0"/>
              <a:t>void </a:t>
            </a:r>
            <a:r>
              <a:rPr kumimoji="1" lang="en-US" altLang="zh-CHT" dirty="0" smtClean="0"/>
              <a:t> </a:t>
            </a:r>
            <a:r>
              <a:rPr kumimoji="1" lang="en-US" altLang="zh-CHT" dirty="0" err="1" smtClean="0"/>
              <a:t>onCreate</a:t>
            </a:r>
            <a:r>
              <a:rPr kumimoji="1" lang="en-US" altLang="zh-CHT" dirty="0" smtClean="0"/>
              <a:t> (</a:t>
            </a:r>
            <a:r>
              <a:rPr kumimoji="1" lang="en-US" altLang="zh-CHT" dirty="0"/>
              <a:t>Bundle </a:t>
            </a:r>
            <a:r>
              <a:rPr kumimoji="1" lang="en-US" altLang="zh-CHT" dirty="0" err="1"/>
              <a:t>savedInstanceState</a:t>
            </a:r>
            <a:r>
              <a:rPr kumimoji="1" lang="en-US" altLang="zh-CHT" dirty="0"/>
              <a:t>) {        </a:t>
            </a:r>
            <a:endParaRPr kumimoji="1" lang="en-US" altLang="zh-CHT" dirty="0" smtClean="0"/>
          </a:p>
          <a:p>
            <a:r>
              <a:rPr kumimoji="1" lang="en-US" altLang="zh-CHT" dirty="0" smtClean="0"/>
              <a:t>		</a:t>
            </a:r>
            <a:r>
              <a:rPr kumimoji="1" lang="en-US" altLang="zh-CHT" dirty="0" err="1" smtClean="0"/>
              <a:t>super.onCreate</a:t>
            </a:r>
            <a:r>
              <a:rPr kumimoji="1" lang="en-US" altLang="zh-CHT" dirty="0" smtClean="0"/>
              <a:t>(</a:t>
            </a:r>
            <a:r>
              <a:rPr kumimoji="1" lang="en-US" altLang="zh-CHT" dirty="0" err="1" smtClean="0"/>
              <a:t>savedInstanceState</a:t>
            </a:r>
            <a:r>
              <a:rPr kumimoji="1" lang="en-US" altLang="zh-CHT" dirty="0"/>
              <a:t>);        </a:t>
            </a:r>
            <a:r>
              <a:rPr kumimoji="1" lang="en-US" altLang="zh-CHT" dirty="0" smtClean="0"/>
              <a:t>		  			</a:t>
            </a:r>
          </a:p>
          <a:p>
            <a:r>
              <a:rPr kumimoji="1" lang="en-US" altLang="zh-CHT" dirty="0"/>
              <a:t>	</a:t>
            </a:r>
            <a:r>
              <a:rPr kumimoji="1" lang="en-US" altLang="zh-CHT" dirty="0" smtClean="0"/>
              <a:t>	</a:t>
            </a:r>
            <a:r>
              <a:rPr kumimoji="1" lang="en-US" altLang="zh-CHT" dirty="0" err="1" smtClean="0"/>
              <a:t>setContentView</a:t>
            </a:r>
            <a:r>
              <a:rPr kumimoji="1" lang="en-US" altLang="zh-CHT" dirty="0" smtClean="0"/>
              <a:t>(</a:t>
            </a:r>
            <a:r>
              <a:rPr kumimoji="1" lang="en-US" altLang="zh-CHT" dirty="0" err="1" smtClean="0"/>
              <a:t>R.layout.activity_main</a:t>
            </a:r>
            <a:r>
              <a:rPr kumimoji="1" lang="en-US" altLang="zh-CHT" dirty="0"/>
              <a:t>);    </a:t>
            </a:r>
            <a:endParaRPr kumimoji="1" lang="en-US" altLang="zh-CHT" dirty="0" smtClean="0"/>
          </a:p>
          <a:p>
            <a:r>
              <a:rPr kumimoji="1" lang="en-US" altLang="zh-CHT" dirty="0" smtClean="0"/>
              <a:t>	}</a:t>
            </a:r>
          </a:p>
          <a:p>
            <a:endParaRPr kumimoji="1" lang="en-US" altLang="zh-CHT" dirty="0" smtClean="0"/>
          </a:p>
          <a:p>
            <a:endParaRPr kumimoji="1" lang="en-US" altLang="zh-CHT" dirty="0"/>
          </a:p>
          <a:p>
            <a:endParaRPr kumimoji="1" lang="en-US" altLang="zh-CHT" dirty="0" smtClean="0"/>
          </a:p>
          <a:p>
            <a:endParaRPr kumimoji="1" lang="en-US" altLang="zh-CHT" dirty="0"/>
          </a:p>
          <a:p>
            <a:endParaRPr kumimoji="1" lang="en-US" altLang="zh-CHT" dirty="0"/>
          </a:p>
          <a:p>
            <a:endParaRPr kumimoji="1" lang="en-US" altLang="zh-CHT" dirty="0" smtClean="0"/>
          </a:p>
          <a:p>
            <a:endParaRPr kumimoji="1" lang="en-US" altLang="zh-CHT" dirty="0" smtClean="0"/>
          </a:p>
          <a:p>
            <a:r>
              <a:rPr kumimoji="1" lang="en-US" altLang="zh-CHT" dirty="0" smtClean="0"/>
              <a:t>}</a:t>
            </a:r>
            <a:endParaRPr kumimoji="1" lang="zh-CHT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73400" y="4000494"/>
            <a:ext cx="3714749" cy="1471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HT" altLang="en-US"/>
          </a:p>
        </p:txBody>
      </p:sp>
      <p:sp>
        <p:nvSpPr>
          <p:cNvPr id="6" name="矩形 5"/>
          <p:cNvSpPr/>
          <p:nvPr/>
        </p:nvSpPr>
        <p:spPr>
          <a:xfrm>
            <a:off x="6045399" y="4442613"/>
            <a:ext cx="2271713" cy="644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HT" altLang="en-US" sz="1200" dirty="0" smtClean="0">
                <a:solidFill>
                  <a:schemeClr val="bg1"/>
                </a:solidFill>
                <a:latin typeface="微軟正黑體" charset="0"/>
                <a:ea typeface="微軟正黑體" charset="0"/>
                <a:cs typeface="微軟正黑體" charset="0"/>
              </a:rPr>
              <a:t>可加入其他自訂的成員函式</a:t>
            </a:r>
            <a:endParaRPr kumimoji="1" lang="zh-CHT" altLang="en-US" sz="1200" dirty="0">
              <a:solidFill>
                <a:schemeClr val="bg1"/>
              </a:solidFill>
              <a:latin typeface="微軟正黑體" charset="0"/>
              <a:ea typeface="微軟正黑體" charset="0"/>
              <a:cs typeface="微軟正黑體" charset="0"/>
            </a:endParaRPr>
          </a:p>
        </p:txBody>
      </p:sp>
      <p:cxnSp>
        <p:nvCxnSpPr>
          <p:cNvPr id="8" name="直線箭頭接點 7"/>
          <p:cNvCxnSpPr>
            <a:stCxn id="6" idx="1"/>
            <a:endCxn id="5" idx="3"/>
          </p:cNvCxnSpPr>
          <p:nvPr/>
        </p:nvCxnSpPr>
        <p:spPr>
          <a:xfrm flipH="1" flipV="1">
            <a:off x="5188149" y="4736301"/>
            <a:ext cx="857250" cy="287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886075" y="2478874"/>
            <a:ext cx="928688" cy="3286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HT" altLang="en-US"/>
          </a:p>
        </p:txBody>
      </p:sp>
      <p:sp>
        <p:nvSpPr>
          <p:cNvPr id="10" name="矩形 9"/>
          <p:cNvSpPr/>
          <p:nvPr/>
        </p:nvSpPr>
        <p:spPr>
          <a:xfrm>
            <a:off x="5418534" y="3431375"/>
            <a:ext cx="2728913" cy="87630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HT" sz="1600" dirty="0" err="1" smtClean="0">
                <a:solidFill>
                  <a:schemeClr val="bg1"/>
                </a:solidFill>
                <a:latin typeface="微軟正黑體" charset="0"/>
                <a:ea typeface="微軟正黑體" charset="0"/>
                <a:cs typeface="微軟正黑體" charset="0"/>
              </a:rPr>
              <a:t>onCreate</a:t>
            </a:r>
            <a:r>
              <a:rPr kumimoji="1" lang="zh-CHT" altLang="en-US" sz="1600" dirty="0" smtClean="0">
                <a:solidFill>
                  <a:schemeClr val="bg1"/>
                </a:solidFill>
                <a:latin typeface="微軟正黑體" charset="0"/>
                <a:ea typeface="微軟正黑體" charset="0"/>
                <a:cs typeface="微軟正黑體" charset="0"/>
              </a:rPr>
              <a:t>在整個生命週期會最先呼叫，因此可被視為程式做初始化的地方。</a:t>
            </a:r>
            <a:endParaRPr kumimoji="1" lang="zh-CHT" altLang="en-US" sz="1600" dirty="0">
              <a:solidFill>
                <a:schemeClr val="bg1"/>
              </a:solidFill>
              <a:latin typeface="微軟正黑體" charset="0"/>
              <a:ea typeface="微軟正黑體" charset="0"/>
              <a:cs typeface="微軟正黑體" charset="0"/>
            </a:endParaRPr>
          </a:p>
        </p:txBody>
      </p:sp>
      <p:cxnSp>
        <p:nvCxnSpPr>
          <p:cNvPr id="12" name="肘形接點 11"/>
          <p:cNvCxnSpPr>
            <a:stCxn id="10" idx="1"/>
            <a:endCxn id="9" idx="2"/>
          </p:cNvCxnSpPr>
          <p:nvPr/>
        </p:nvCxnSpPr>
        <p:spPr>
          <a:xfrm rot="10800000">
            <a:off x="3350420" y="2807488"/>
            <a:ext cx="2068115" cy="106203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2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HT" altLang="en-US" dirty="0" smtClean="0"/>
              <a:t>參數設定說明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HT" dirty="0" smtClean="0"/>
              <a:t>Application Name</a:t>
            </a:r>
          </a:p>
          <a:p>
            <a:pPr lvl="1"/>
            <a:r>
              <a:rPr kumimoji="1" lang="zh-CHT" altLang="en-US" dirty="0" smtClean="0"/>
              <a:t>專案</a:t>
            </a:r>
            <a:r>
              <a:rPr kumimoji="1" lang="en-US" altLang="zh-CHT" dirty="0" smtClean="0"/>
              <a:t>/</a:t>
            </a:r>
            <a:r>
              <a:rPr kumimoji="1" lang="zh-CHT" altLang="en-US" dirty="0" smtClean="0"/>
              <a:t>產品名稱</a:t>
            </a:r>
            <a:endParaRPr kumimoji="1" lang="en-US" altLang="zh-CHT" dirty="0" smtClean="0"/>
          </a:p>
          <a:p>
            <a:r>
              <a:rPr kumimoji="1" lang="en-US" altLang="zh-CHT" dirty="0" smtClean="0"/>
              <a:t>Company Domain</a:t>
            </a:r>
          </a:p>
          <a:p>
            <a:pPr lvl="1"/>
            <a:r>
              <a:rPr kumimoji="1" lang="zh-CHT" altLang="en-US" dirty="0" smtClean="0"/>
              <a:t>公司網域</a:t>
            </a:r>
          </a:p>
          <a:p>
            <a:pPr lvl="1"/>
            <a:r>
              <a:rPr kumimoji="1" lang="zh-CHT" altLang="en-US" dirty="0" smtClean="0"/>
              <a:t>請自行輸入一個有意義的名稱。</a:t>
            </a:r>
          </a:p>
          <a:p>
            <a:pPr lvl="2"/>
            <a:r>
              <a:rPr kumimoji="1" lang="zh-CHT" altLang="en-US" dirty="0" smtClean="0">
                <a:solidFill>
                  <a:schemeClr val="accent3"/>
                </a:solidFill>
              </a:rPr>
              <a:t>重要！因為公司網域會影響</a:t>
            </a:r>
            <a:r>
              <a:rPr kumimoji="1" lang="en-US" altLang="zh-CHT" dirty="0" smtClean="0">
                <a:solidFill>
                  <a:schemeClr val="accent3"/>
                </a:solidFill>
              </a:rPr>
              <a:t>Package Name</a:t>
            </a:r>
            <a:r>
              <a:rPr kumimoji="1" lang="zh-CHT" altLang="en-US" dirty="0" smtClean="0">
                <a:solidFill>
                  <a:schemeClr val="accent3"/>
                </a:solidFill>
              </a:rPr>
              <a:t>，之後如果程式要上線時也會參考到此名稱，請務必要設定，不要使用預設的名稱。</a:t>
            </a:r>
            <a:endParaRPr kumimoji="1" lang="en-US" altLang="zh-CHT" dirty="0" smtClean="0">
              <a:solidFill>
                <a:schemeClr val="accent3"/>
              </a:solidFill>
            </a:endParaRPr>
          </a:p>
          <a:p>
            <a:r>
              <a:rPr kumimoji="1" lang="en-US" altLang="zh-CHT" dirty="0" smtClean="0"/>
              <a:t>Project Location</a:t>
            </a:r>
          </a:p>
          <a:p>
            <a:pPr lvl="1"/>
            <a:r>
              <a:rPr kumimoji="1" lang="zh-CHT" altLang="en-US" dirty="0" smtClean="0"/>
              <a:t>專案儲存位置</a:t>
            </a:r>
            <a:endParaRPr kumimoji="1" lang="zh-CHT" altLang="en-US" dirty="0"/>
          </a:p>
        </p:txBody>
      </p:sp>
    </p:spTree>
    <p:extLst>
      <p:ext uri="{BB962C8B-B14F-4D97-AF65-F5344CB8AC3E}">
        <p14:creationId xmlns:p14="http://schemas.microsoft.com/office/powerpoint/2010/main" val="3748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HT" dirty="0" err="1" smtClean="0"/>
              <a:t>onCreate</a:t>
            </a:r>
            <a:r>
              <a:rPr kumimoji="1" lang="zh-CHT" altLang="en-US" dirty="0" smtClean="0"/>
              <a:t>參數說明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HT" altLang="en-US"/>
          </a:p>
        </p:txBody>
      </p:sp>
      <p:sp>
        <p:nvSpPr>
          <p:cNvPr id="4" name="圓角矩形 3"/>
          <p:cNvSpPr/>
          <p:nvPr/>
        </p:nvSpPr>
        <p:spPr>
          <a:xfrm>
            <a:off x="840000" y="3871912"/>
            <a:ext cx="7675350" cy="2162169"/>
          </a:xfrm>
          <a:prstGeom prst="roundRect">
            <a:avLst>
              <a:gd name="adj" fmla="val 550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HT" dirty="0"/>
              <a:t>public class </a:t>
            </a:r>
            <a:r>
              <a:rPr kumimoji="1" lang="en-US" altLang="zh-CHT" dirty="0" err="1"/>
              <a:t>MainActivity</a:t>
            </a:r>
            <a:r>
              <a:rPr kumimoji="1" lang="en-US" altLang="zh-CHT" dirty="0"/>
              <a:t> extends </a:t>
            </a:r>
            <a:r>
              <a:rPr kumimoji="1" lang="en-US" altLang="zh-CHT" dirty="0" err="1"/>
              <a:t>ActionBarActivity</a:t>
            </a:r>
            <a:r>
              <a:rPr kumimoji="1" lang="en-US" altLang="zh-CHT" dirty="0"/>
              <a:t> </a:t>
            </a:r>
            <a:r>
              <a:rPr kumimoji="1" lang="en-US" altLang="zh-CHT" dirty="0" smtClean="0"/>
              <a:t>{</a:t>
            </a:r>
          </a:p>
          <a:p>
            <a:r>
              <a:rPr kumimoji="1" lang="en-US" altLang="zh-CHT" dirty="0"/>
              <a:t>	</a:t>
            </a:r>
            <a:r>
              <a:rPr kumimoji="1" lang="en-US" altLang="zh-CHT" dirty="0" smtClean="0"/>
              <a:t>protected </a:t>
            </a:r>
            <a:r>
              <a:rPr kumimoji="1" lang="en-US" altLang="zh-CHT" dirty="0"/>
              <a:t>void </a:t>
            </a:r>
            <a:r>
              <a:rPr kumimoji="1" lang="en-US" altLang="zh-CHT" dirty="0" smtClean="0"/>
              <a:t> </a:t>
            </a:r>
            <a:r>
              <a:rPr kumimoji="1" lang="en-US" altLang="zh-CHT" b="1" dirty="0" err="1" smtClean="0"/>
              <a:t>onCreate</a:t>
            </a:r>
            <a:r>
              <a:rPr kumimoji="1" lang="en-US" altLang="zh-CHT" b="1" dirty="0" smtClean="0"/>
              <a:t> (</a:t>
            </a:r>
            <a:r>
              <a:rPr kumimoji="1" lang="en-US" altLang="zh-CHT" b="1" dirty="0">
                <a:solidFill>
                  <a:srgbClr val="FF0000"/>
                </a:solidFill>
              </a:rPr>
              <a:t>Bundle </a:t>
            </a:r>
            <a:r>
              <a:rPr kumimoji="1" lang="en-US" altLang="zh-CHT" b="1" dirty="0" err="1">
                <a:solidFill>
                  <a:srgbClr val="FF0000"/>
                </a:solidFill>
              </a:rPr>
              <a:t>savedInstanceState</a:t>
            </a:r>
            <a:r>
              <a:rPr kumimoji="1" lang="en-US" altLang="zh-CHT" b="1" dirty="0"/>
              <a:t>) </a:t>
            </a:r>
            <a:r>
              <a:rPr kumimoji="1" lang="en-US" altLang="zh-CHT" dirty="0"/>
              <a:t>{        </a:t>
            </a:r>
            <a:endParaRPr kumimoji="1" lang="en-US" altLang="zh-CHT" dirty="0" smtClean="0"/>
          </a:p>
          <a:p>
            <a:r>
              <a:rPr kumimoji="1" lang="en-US" altLang="zh-CHT" dirty="0" smtClean="0"/>
              <a:t>		</a:t>
            </a:r>
            <a:r>
              <a:rPr kumimoji="1" lang="en-US" altLang="zh-CHT" dirty="0" err="1" smtClean="0"/>
              <a:t>super.onCreate</a:t>
            </a:r>
            <a:r>
              <a:rPr kumimoji="1" lang="en-US" altLang="zh-CHT" dirty="0" smtClean="0"/>
              <a:t>(</a:t>
            </a:r>
            <a:r>
              <a:rPr kumimoji="1" lang="en-US" altLang="zh-CHT" dirty="0" err="1" smtClean="0"/>
              <a:t>savedInstanceState</a:t>
            </a:r>
            <a:r>
              <a:rPr kumimoji="1" lang="en-US" altLang="zh-CHT" dirty="0"/>
              <a:t>);        </a:t>
            </a:r>
            <a:r>
              <a:rPr kumimoji="1" lang="en-US" altLang="zh-CHT" dirty="0" smtClean="0"/>
              <a:t>		  			</a:t>
            </a:r>
          </a:p>
          <a:p>
            <a:r>
              <a:rPr kumimoji="1" lang="en-US" altLang="zh-CHT" dirty="0"/>
              <a:t>	</a:t>
            </a:r>
            <a:r>
              <a:rPr kumimoji="1" lang="en-US" altLang="zh-CHT" dirty="0" smtClean="0"/>
              <a:t>	</a:t>
            </a:r>
            <a:r>
              <a:rPr kumimoji="1" lang="en-US" altLang="zh-CHT" dirty="0" err="1" smtClean="0"/>
              <a:t>setContentView</a:t>
            </a:r>
            <a:r>
              <a:rPr kumimoji="1" lang="en-US" altLang="zh-CHT" dirty="0" smtClean="0"/>
              <a:t>(</a:t>
            </a:r>
            <a:r>
              <a:rPr kumimoji="1" lang="en-US" altLang="zh-CHT" dirty="0" err="1" smtClean="0"/>
              <a:t>R.layout.activity_main</a:t>
            </a:r>
            <a:r>
              <a:rPr kumimoji="1" lang="en-US" altLang="zh-CHT" dirty="0"/>
              <a:t>);    </a:t>
            </a:r>
            <a:endParaRPr kumimoji="1" lang="en-US" altLang="zh-CHT" dirty="0" smtClean="0"/>
          </a:p>
          <a:p>
            <a:r>
              <a:rPr kumimoji="1" lang="en-US" altLang="zh-CHT" dirty="0" smtClean="0"/>
              <a:t>	}</a:t>
            </a:r>
          </a:p>
          <a:p>
            <a:r>
              <a:rPr kumimoji="1" lang="en-US" altLang="zh-CHT" dirty="0" smtClean="0"/>
              <a:t>}</a:t>
            </a:r>
            <a:endParaRPr kumimoji="1" lang="zh-CHT" altLang="en-US" dirty="0"/>
          </a:p>
        </p:txBody>
      </p:sp>
    </p:spTree>
    <p:extLst>
      <p:ext uri="{BB962C8B-B14F-4D97-AF65-F5344CB8AC3E}">
        <p14:creationId xmlns:p14="http://schemas.microsoft.com/office/powerpoint/2010/main" val="65676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HT" altLang="en-US" dirty="0" smtClean="0"/>
              <a:t>撰寫程式</a:t>
            </a:r>
            <a:endParaRPr lang="zh-CHT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HT" altLang="en-US" dirty="0" smtClean="0"/>
              <a:t>「</a:t>
            </a:r>
            <a:r>
              <a:rPr lang="en-US" altLang="zh-CHT" dirty="0" smtClean="0"/>
              <a:t>Hello World!</a:t>
            </a:r>
            <a:r>
              <a:rPr lang="zh-CHT" altLang="en-US" dirty="0" smtClean="0"/>
              <a:t>」</a:t>
            </a:r>
            <a:endParaRPr lang="zh-CHT" altLang="en-US" dirty="0"/>
          </a:p>
        </p:txBody>
      </p:sp>
    </p:spTree>
    <p:extLst>
      <p:ext uri="{BB962C8B-B14F-4D97-AF65-F5344CB8AC3E}">
        <p14:creationId xmlns:p14="http://schemas.microsoft.com/office/powerpoint/2010/main" val="95319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HT" altLang="en-US" dirty="0" smtClean="0"/>
              <a:t>功能規劃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HT" altLang="en-US" dirty="0" smtClean="0"/>
              <a:t>在介面上放上一個按鈕，按下後可以顯示出訊息。</a:t>
            </a:r>
          </a:p>
          <a:p>
            <a:r>
              <a:rPr kumimoji="1" lang="zh-CHT" altLang="en-US" dirty="0" smtClean="0"/>
              <a:t>偵測觸發按鈕的事件：觸擊按鈕時，此按鈕會放大並改變顏色，放開後則恢復原狀。</a:t>
            </a:r>
            <a:endParaRPr kumimoji="1" lang="zh-CHT" altLang="en-US" dirty="0"/>
          </a:p>
        </p:txBody>
      </p:sp>
    </p:spTree>
    <p:extLst>
      <p:ext uri="{BB962C8B-B14F-4D97-AF65-F5344CB8AC3E}">
        <p14:creationId xmlns:p14="http://schemas.microsoft.com/office/powerpoint/2010/main" val="68032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HT" altLang="en-US" dirty="0" smtClean="0"/>
              <a:t>編輯介面檔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0000" y="1690689"/>
            <a:ext cx="7675350" cy="4486274"/>
          </a:xfrm>
        </p:spPr>
        <p:txBody>
          <a:bodyPr/>
          <a:lstStyle/>
          <a:p>
            <a:r>
              <a:rPr kumimoji="1" lang="zh-CHT" altLang="en-US" dirty="0" smtClean="0"/>
              <a:t>在左手邊的專案列表中選擇「</a:t>
            </a:r>
            <a:r>
              <a:rPr kumimoji="1" lang="en-US" altLang="zh-CHT" dirty="0" smtClean="0"/>
              <a:t>Android</a:t>
            </a:r>
            <a:r>
              <a:rPr kumimoji="1" lang="zh-CHT" altLang="en-US" dirty="0" smtClean="0"/>
              <a:t>」</a:t>
            </a:r>
            <a:endParaRPr kumimoji="1" lang="en-US" altLang="zh-CHT" dirty="0" smtClean="0"/>
          </a:p>
          <a:p>
            <a:r>
              <a:rPr kumimoji="1" lang="zh-CHT" altLang="en-US" dirty="0" smtClean="0"/>
              <a:t>展開</a:t>
            </a:r>
            <a:r>
              <a:rPr kumimoji="1" lang="en-US" altLang="zh-CHT" dirty="0" smtClean="0"/>
              <a:t>res</a:t>
            </a:r>
            <a:r>
              <a:rPr kumimoji="1" lang="zh-CHT" altLang="en-US" dirty="0" smtClean="0"/>
              <a:t>目錄夾</a:t>
            </a:r>
          </a:p>
          <a:p>
            <a:pPr lvl="1"/>
            <a:r>
              <a:rPr kumimoji="1" lang="zh-CHT" altLang="en-US" dirty="0" smtClean="0"/>
              <a:t>點選</a:t>
            </a:r>
            <a:r>
              <a:rPr kumimoji="1" lang="en-US" altLang="zh-CHT" dirty="0" err="1" smtClean="0"/>
              <a:t>activity_main.xml</a:t>
            </a:r>
            <a:r>
              <a:rPr kumimoji="1" lang="zh-CHT" altLang="en-US" dirty="0" smtClean="0"/>
              <a:t>，開啟程式主要畫面的介面檔</a:t>
            </a:r>
          </a:p>
          <a:p>
            <a:pPr lvl="1"/>
            <a:endParaRPr kumimoji="1" lang="zh-CHT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962" y="3086957"/>
            <a:ext cx="6266075" cy="35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7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HT" altLang="en-US" dirty="0" smtClean="0"/>
              <a:t>放置介面元件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HT" altLang="en-US" dirty="0" smtClean="0"/>
              <a:t>從調色盤中的「</a:t>
            </a:r>
            <a:r>
              <a:rPr kumimoji="1" lang="en-US" altLang="zh-CHT" dirty="0" smtClean="0"/>
              <a:t>Widgets</a:t>
            </a:r>
            <a:r>
              <a:rPr kumimoji="1" lang="zh-CHT" altLang="en-US" dirty="0" smtClean="0"/>
              <a:t>」點選</a:t>
            </a:r>
            <a:r>
              <a:rPr kumimoji="1" lang="en-US" altLang="zh-CHT" dirty="0" smtClean="0"/>
              <a:t>Button</a:t>
            </a:r>
            <a:r>
              <a:rPr kumimoji="1" lang="zh-CHT" altLang="en-US" dirty="0" smtClean="0"/>
              <a:t>，請在中央手機的畫面上再點一下。</a:t>
            </a:r>
            <a:endParaRPr kumimoji="1" lang="zh-CHT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1601" y="2685118"/>
            <a:ext cx="3914774" cy="3895069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6029325" y="4614863"/>
            <a:ext cx="2871788" cy="1314450"/>
            <a:chOff x="6029325" y="4614863"/>
            <a:chExt cx="2871788" cy="1314450"/>
          </a:xfrm>
        </p:grpSpPr>
        <p:sp>
          <p:nvSpPr>
            <p:cNvPr id="6" name="圓角矩形 5"/>
            <p:cNvSpPr/>
            <p:nvPr/>
          </p:nvSpPr>
          <p:spPr>
            <a:xfrm>
              <a:off x="6029325" y="4614863"/>
              <a:ext cx="2871788" cy="131445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HT" altLang="en-US" sz="1600" dirty="0" smtClean="0">
                  <a:latin typeface="微軟正黑體" charset="0"/>
                  <a:ea typeface="微軟正黑體" charset="0"/>
                  <a:cs typeface="微軟正黑體" charset="0"/>
                </a:rPr>
                <a:t>如操作錯誤，可以輸入快速鍵</a:t>
              </a:r>
              <a:r>
                <a:rPr kumimoji="1" lang="en-US" altLang="zh-CHT" sz="1600" dirty="0" err="1" smtClean="0">
                  <a:latin typeface="微軟正黑體" charset="0"/>
                  <a:ea typeface="微軟正黑體" charset="0"/>
                  <a:cs typeface="微軟正黑體" charset="0"/>
                </a:rPr>
                <a:t>Ctrl+Z</a:t>
              </a:r>
              <a:r>
                <a:rPr kumimoji="1" lang="zh-CHT" altLang="en-US" sz="1600" dirty="0" smtClean="0">
                  <a:latin typeface="微軟正黑體" charset="0"/>
                  <a:ea typeface="微軟正黑體" charset="0"/>
                  <a:cs typeface="微軟正黑體" charset="0"/>
                </a:rPr>
                <a:t>（</a:t>
              </a:r>
              <a:r>
                <a:rPr kumimoji="1" lang="en-US" altLang="zh-CHT" sz="1600" dirty="0" smtClean="0">
                  <a:latin typeface="微軟正黑體" charset="0"/>
                  <a:ea typeface="微軟正黑體" charset="0"/>
                  <a:cs typeface="微軟正黑體" charset="0"/>
                </a:rPr>
                <a:t>Windows</a:t>
              </a:r>
              <a:r>
                <a:rPr kumimoji="1" lang="zh-CHT" altLang="en-US" sz="1600" dirty="0" smtClean="0">
                  <a:latin typeface="微軟正黑體" charset="0"/>
                  <a:ea typeface="微軟正黑體" charset="0"/>
                  <a:cs typeface="微軟正黑體" charset="0"/>
                </a:rPr>
                <a:t>）回復</a:t>
              </a:r>
              <a:endParaRPr kumimoji="1" lang="zh-CHT" altLang="en-US" sz="1600" dirty="0">
                <a:latin typeface="微軟正黑體" charset="0"/>
                <a:ea typeface="微軟正黑體" charset="0"/>
                <a:cs typeface="微軟正黑體" charset="0"/>
              </a:endParaRPr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086921" y="4632652"/>
              <a:ext cx="382261" cy="38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790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HT" altLang="en-US" dirty="0" smtClean="0"/>
              <a:t>設定元件屬性（</a:t>
            </a:r>
            <a:r>
              <a:rPr kumimoji="1" lang="en-US" altLang="zh-CHT" dirty="0" smtClean="0"/>
              <a:t>Properties</a:t>
            </a:r>
            <a:r>
              <a:rPr kumimoji="1" lang="zh-CHT" altLang="en-US" dirty="0" smtClean="0"/>
              <a:t>）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HT" altLang="en-US" dirty="0" smtClean="0"/>
              <a:t>請先確定是否已經選擇到欲修改的元件：</a:t>
            </a:r>
          </a:p>
          <a:p>
            <a:pPr lvl="1"/>
            <a:r>
              <a:rPr kumimoji="1" lang="zh-CHT" altLang="en-US" dirty="0" smtClean="0"/>
              <a:t>直接在介面上點選該元件</a:t>
            </a:r>
          </a:p>
          <a:p>
            <a:pPr lvl="1"/>
            <a:r>
              <a:rPr kumimoji="1" lang="zh-CHT" altLang="en-US" dirty="0" smtClean="0"/>
              <a:t>從元件樹（</a:t>
            </a:r>
            <a:r>
              <a:rPr kumimoji="1" lang="en-US" altLang="zh-CHT" dirty="0" smtClean="0"/>
              <a:t>Component Tree</a:t>
            </a:r>
            <a:r>
              <a:rPr kumimoji="1" lang="zh-CHT" altLang="en-US" dirty="0" smtClean="0"/>
              <a:t>）選取</a:t>
            </a:r>
            <a:endParaRPr kumimoji="1" lang="en-US" altLang="zh-CHT" dirty="0" smtClean="0"/>
          </a:p>
          <a:p>
            <a:r>
              <a:rPr kumimoji="1" lang="zh-CHT" altLang="en-US" dirty="0" smtClean="0"/>
              <a:t>透過屬性視窗可設定該元件相關的屬性值。</a:t>
            </a:r>
            <a:endParaRPr kumimoji="1" lang="zh-CHT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475" y="3420890"/>
            <a:ext cx="2980425" cy="321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HT" dirty="0" smtClean="0"/>
              <a:t>Button</a:t>
            </a:r>
            <a:r>
              <a:rPr kumimoji="1" lang="zh-CHT" altLang="en-US" dirty="0" smtClean="0"/>
              <a:t>屬性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HT" altLang="en-US" dirty="0" smtClean="0"/>
              <a:t>以下列舉出</a:t>
            </a:r>
            <a:r>
              <a:rPr kumimoji="1" lang="en-US" altLang="zh-CHT" dirty="0" smtClean="0"/>
              <a:t>Button</a:t>
            </a:r>
            <a:r>
              <a:rPr kumimoji="1" lang="zh-CHT" altLang="en-US" dirty="0" smtClean="0"/>
              <a:t>常用之屬性，其他屬性可參考屬性視窗列表，或官方文件</a:t>
            </a:r>
            <a:endParaRPr kumimoji="1" lang="en-US" altLang="zh-CHT" dirty="0" smtClean="0"/>
          </a:p>
          <a:p>
            <a:pPr lvl="1"/>
            <a:r>
              <a:rPr kumimoji="1" lang="en-US" altLang="zh-CHT" dirty="0">
                <a:hlinkClick r:id="rId2"/>
              </a:rPr>
              <a:t>http://</a:t>
            </a:r>
            <a:r>
              <a:rPr kumimoji="1" lang="en-US" altLang="zh-CHT" dirty="0" smtClean="0">
                <a:hlinkClick r:id="rId2"/>
              </a:rPr>
              <a:t>developer.android.com/reference/org/w3c/dom/Document.html</a:t>
            </a:r>
            <a:endParaRPr kumimoji="1" lang="en-US" altLang="zh-CHT" dirty="0" smtClean="0"/>
          </a:p>
          <a:p>
            <a:pPr lvl="1"/>
            <a:endParaRPr kumimoji="1" lang="en-US" altLang="zh-CHT" dirty="0"/>
          </a:p>
          <a:p>
            <a:pPr lvl="1"/>
            <a:r>
              <a:rPr kumimoji="1" lang="en-US" altLang="zh-CHT" dirty="0" smtClean="0"/>
              <a:t>id</a:t>
            </a:r>
            <a:r>
              <a:rPr kumimoji="1" lang="zh-CHT" altLang="en-US" dirty="0" smtClean="0"/>
              <a:t>：元件的識別名稱</a:t>
            </a:r>
            <a:endParaRPr kumimoji="1" lang="en-US" altLang="zh-CHT" dirty="0" smtClean="0"/>
          </a:p>
          <a:p>
            <a:pPr lvl="1"/>
            <a:r>
              <a:rPr kumimoji="1" lang="en-US" altLang="zh-CHT" dirty="0" smtClean="0"/>
              <a:t>background</a:t>
            </a:r>
            <a:r>
              <a:rPr kumimoji="1" lang="zh-CHT" altLang="en-US" dirty="0" smtClean="0"/>
              <a:t>：背景顏色或圖案</a:t>
            </a:r>
            <a:endParaRPr kumimoji="1" lang="en-US" altLang="zh-CHT" dirty="0" smtClean="0"/>
          </a:p>
          <a:p>
            <a:pPr lvl="1"/>
            <a:r>
              <a:rPr kumimoji="1" lang="en-US" altLang="zh-CHT" dirty="0" smtClean="0"/>
              <a:t>text</a:t>
            </a:r>
            <a:r>
              <a:rPr kumimoji="1" lang="zh-CHT" altLang="en-US" dirty="0" smtClean="0"/>
              <a:t>：按鈕文字</a:t>
            </a:r>
          </a:p>
          <a:p>
            <a:pPr lvl="1"/>
            <a:r>
              <a:rPr kumimoji="1" lang="en-US" altLang="zh-CHT" dirty="0" err="1" smtClean="0"/>
              <a:t>textColor</a:t>
            </a:r>
            <a:r>
              <a:rPr kumimoji="1" lang="zh-CHT" altLang="en-US" dirty="0" smtClean="0"/>
              <a:t>：按鈕文字顏色</a:t>
            </a:r>
          </a:p>
          <a:p>
            <a:pPr lvl="1"/>
            <a:r>
              <a:rPr kumimoji="1" lang="en-US" altLang="zh-CHT" dirty="0" err="1" smtClean="0"/>
              <a:t>textSize</a:t>
            </a:r>
            <a:r>
              <a:rPr kumimoji="1" lang="zh-CHT" altLang="en-US" dirty="0" smtClean="0"/>
              <a:t>：按鈕文字大小</a:t>
            </a:r>
            <a:endParaRPr kumimoji="1" lang="en-US" altLang="zh-CHT" dirty="0" smtClean="0"/>
          </a:p>
          <a:p>
            <a:pPr lvl="1"/>
            <a:r>
              <a:rPr kumimoji="1" lang="en-US" altLang="zh-CHT" dirty="0" err="1" smtClean="0"/>
              <a:t>textStyle</a:t>
            </a:r>
            <a:r>
              <a:rPr kumimoji="1" lang="zh-CHT" altLang="en-US" dirty="0" smtClean="0"/>
              <a:t>：按鈕文字格式（粗體、斜體等等）</a:t>
            </a:r>
          </a:p>
          <a:p>
            <a:pPr lvl="1"/>
            <a:r>
              <a:rPr kumimoji="1" lang="en-US" altLang="zh-CHT" dirty="0" smtClean="0"/>
              <a:t>visibility</a:t>
            </a:r>
            <a:r>
              <a:rPr kumimoji="1" lang="zh-CHT" altLang="en-US" dirty="0" smtClean="0"/>
              <a:t>：可見與否</a:t>
            </a:r>
            <a:endParaRPr kumimoji="1" lang="zh-CHT" altLang="en-US" dirty="0"/>
          </a:p>
        </p:txBody>
      </p:sp>
    </p:spTree>
    <p:extLst>
      <p:ext uri="{BB962C8B-B14F-4D97-AF65-F5344CB8AC3E}">
        <p14:creationId xmlns:p14="http://schemas.microsoft.com/office/powerpoint/2010/main" val="176812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HT" altLang="en-US" dirty="0" smtClean="0"/>
              <a:t>練習修改屬性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HT" altLang="en-US" dirty="0" smtClean="0"/>
              <a:t>請依照上述步驟建立專案並擺放元件</a:t>
            </a:r>
          </a:p>
          <a:p>
            <a:r>
              <a:rPr kumimoji="1" lang="zh-CHT" altLang="en-US" dirty="0" smtClean="0"/>
              <a:t>請試圖修改按鈕的屬性如下：</a:t>
            </a:r>
          </a:p>
          <a:p>
            <a:pPr lvl="1"/>
            <a:r>
              <a:rPr kumimoji="1" lang="en-US" altLang="zh-CHT" dirty="0"/>
              <a:t>id</a:t>
            </a:r>
            <a:r>
              <a:rPr kumimoji="1" lang="zh-CHT" altLang="en-US" dirty="0" smtClean="0"/>
              <a:t>：設定為「</a:t>
            </a:r>
            <a:r>
              <a:rPr kumimoji="1" lang="en-US" altLang="zh-CHT" dirty="0" err="1" smtClean="0"/>
              <a:t>okButton</a:t>
            </a:r>
            <a:r>
              <a:rPr kumimoji="1" lang="zh-CHT" altLang="en-US" dirty="0" smtClean="0"/>
              <a:t>」</a:t>
            </a:r>
            <a:endParaRPr kumimoji="1" lang="en-US" altLang="zh-CHT" dirty="0"/>
          </a:p>
          <a:p>
            <a:pPr lvl="1"/>
            <a:r>
              <a:rPr kumimoji="1" lang="en-US" altLang="zh-CHT" dirty="0"/>
              <a:t>background</a:t>
            </a:r>
            <a:r>
              <a:rPr kumimoji="1" lang="zh-CHT" altLang="en-US" dirty="0" smtClean="0"/>
              <a:t>：設定背景顏色為草綠色</a:t>
            </a:r>
            <a:endParaRPr kumimoji="1" lang="en-US" altLang="zh-CHT" dirty="0"/>
          </a:p>
          <a:p>
            <a:pPr lvl="1"/>
            <a:r>
              <a:rPr kumimoji="1" lang="en-US" altLang="zh-CHT" dirty="0"/>
              <a:t>text</a:t>
            </a:r>
            <a:r>
              <a:rPr kumimoji="1" lang="zh-CHT" altLang="en-US" dirty="0" smtClean="0"/>
              <a:t>：設定為「</a:t>
            </a:r>
            <a:r>
              <a:rPr kumimoji="1" lang="en-US" altLang="zh-CHT" dirty="0" smtClean="0"/>
              <a:t>Hello!</a:t>
            </a:r>
            <a:r>
              <a:rPr kumimoji="1" lang="zh-CHT" altLang="en-US" dirty="0" smtClean="0"/>
              <a:t>」</a:t>
            </a:r>
            <a:endParaRPr kumimoji="1" lang="zh-CHT" altLang="en-US" dirty="0"/>
          </a:p>
          <a:p>
            <a:pPr lvl="1"/>
            <a:r>
              <a:rPr kumimoji="1" lang="en-US" altLang="zh-CHT" dirty="0" err="1"/>
              <a:t>textColor</a:t>
            </a:r>
            <a:r>
              <a:rPr kumimoji="1" lang="zh-CHT" altLang="en-US" dirty="0" smtClean="0"/>
              <a:t>：按鈕</a:t>
            </a:r>
            <a:r>
              <a:rPr kumimoji="1" lang="zh-CHT" altLang="en-US" dirty="0"/>
              <a:t>文字</a:t>
            </a:r>
            <a:r>
              <a:rPr kumimoji="1" lang="zh-CHT" altLang="en-US" dirty="0" smtClean="0"/>
              <a:t>顏色設定為黑灰色</a:t>
            </a:r>
            <a:endParaRPr kumimoji="1" lang="zh-CHT" altLang="en-US" dirty="0"/>
          </a:p>
          <a:p>
            <a:pPr lvl="1"/>
            <a:r>
              <a:rPr kumimoji="1" lang="en-US" altLang="zh-CHT" dirty="0" err="1"/>
              <a:t>textSize</a:t>
            </a:r>
            <a:r>
              <a:rPr kumimoji="1" lang="zh-CHT" altLang="en-US" dirty="0"/>
              <a:t>：按鈕文字</a:t>
            </a:r>
            <a:r>
              <a:rPr kumimoji="1" lang="zh-CHT" altLang="en-US" dirty="0" smtClean="0"/>
              <a:t>大小為</a:t>
            </a:r>
            <a:r>
              <a:rPr kumimoji="1" lang="en-US" altLang="zh-CHT" dirty="0" smtClean="0"/>
              <a:t>40dp</a:t>
            </a:r>
            <a:endParaRPr kumimoji="1" lang="en-US" altLang="zh-CHT" dirty="0"/>
          </a:p>
          <a:p>
            <a:pPr lvl="1"/>
            <a:endParaRPr kumimoji="1" lang="zh-CHT" altLang="en-US" dirty="0"/>
          </a:p>
          <a:p>
            <a:pPr lvl="1"/>
            <a:endParaRPr kumimoji="1" lang="zh-CHT" altLang="en-US" dirty="0"/>
          </a:p>
        </p:txBody>
      </p:sp>
    </p:spTree>
    <p:extLst>
      <p:ext uri="{BB962C8B-B14F-4D97-AF65-F5344CB8AC3E}">
        <p14:creationId xmlns:p14="http://schemas.microsoft.com/office/powerpoint/2010/main" val="167549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HT" altLang="en-US" dirty="0" smtClean="0"/>
              <a:t>加入事件處理函式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HT" altLang="en-US" dirty="0" smtClean="0"/>
              <a:t>請在</a:t>
            </a:r>
            <a:r>
              <a:rPr kumimoji="1" lang="en-US" altLang="zh-CHT" dirty="0" err="1" smtClean="0"/>
              <a:t>MainActivity</a:t>
            </a:r>
            <a:r>
              <a:rPr kumimoji="1" lang="zh-CHT" altLang="en-US" dirty="0" smtClean="0"/>
              <a:t>類別中加入一個用來處理按鈕點擊事件的函式如下：</a:t>
            </a:r>
            <a:endParaRPr kumimoji="1" lang="zh-CHT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800231" y="2833139"/>
            <a:ext cx="5872162" cy="3559172"/>
            <a:chOff x="1643063" y="2833138"/>
            <a:chExt cx="6334044" cy="383912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3063" y="2833138"/>
              <a:ext cx="6334044" cy="3839123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643063" y="4686300"/>
              <a:ext cx="6315075" cy="671514"/>
            </a:xfrm>
            <a:prstGeom prst="rect">
              <a:avLst/>
            </a:prstGeom>
            <a:solidFill>
              <a:srgbClr val="48D8B5">
                <a:alpha val="1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HT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37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HT" altLang="en-US" dirty="0" smtClean="0"/>
              <a:t>解析函式原型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HT" altLang="en-US" dirty="0" smtClean="0"/>
              <a:t>事件處理函式的函式原型如下：</a:t>
            </a:r>
          </a:p>
          <a:p>
            <a:endParaRPr kumimoji="1" lang="zh-CHT" altLang="en-US" dirty="0"/>
          </a:p>
          <a:p>
            <a:pPr marL="342900" lvl="1" indent="0">
              <a:buNone/>
            </a:pPr>
            <a:r>
              <a:rPr kumimoji="1" lang="en-US" altLang="zh-CHT" dirty="0" smtClean="0"/>
              <a:t>public void </a:t>
            </a:r>
            <a:r>
              <a:rPr kumimoji="1" lang="en-US" altLang="zh-CHT" dirty="0" err="1" smtClean="0"/>
              <a:t>buttonClick</a:t>
            </a:r>
            <a:r>
              <a:rPr kumimoji="1" lang="en-US" altLang="zh-CHT" dirty="0" smtClean="0"/>
              <a:t>(View v);</a:t>
            </a:r>
          </a:p>
          <a:p>
            <a:pPr marL="342900" lvl="1" indent="0">
              <a:buNone/>
            </a:pPr>
            <a:endParaRPr kumimoji="1" lang="zh-CHT" altLang="en-US" dirty="0" smtClean="0"/>
          </a:p>
          <a:p>
            <a:pPr lvl="1"/>
            <a:r>
              <a:rPr kumimoji="1" lang="zh-CHT" altLang="en-US" dirty="0" smtClean="0"/>
              <a:t>其中，「</a:t>
            </a:r>
            <a:r>
              <a:rPr kumimoji="1" lang="en-US" altLang="zh-CHT" dirty="0" smtClean="0"/>
              <a:t>View v</a:t>
            </a:r>
            <a:r>
              <a:rPr kumimoji="1" lang="zh-CHT" altLang="en-US" dirty="0" smtClean="0"/>
              <a:t>」為多型的用法。</a:t>
            </a:r>
            <a:r>
              <a:rPr kumimoji="1" lang="en-US" altLang="zh-CHT" dirty="0" smtClean="0"/>
              <a:t>v</a:t>
            </a:r>
            <a:r>
              <a:rPr kumimoji="1" lang="zh-CHT" altLang="en-US" dirty="0" smtClean="0"/>
              <a:t>代表產生事件的元件，而</a:t>
            </a:r>
            <a:r>
              <a:rPr kumimoji="1" lang="en-US" altLang="zh-CHT" dirty="0" smtClean="0"/>
              <a:t>View</a:t>
            </a:r>
            <a:r>
              <a:rPr kumimoji="1" lang="zh-CHT" altLang="en-US" dirty="0" smtClean="0"/>
              <a:t>為所有視覺化元件的父類別，所有視覺化元件之類別皆繼承於此類別。</a:t>
            </a:r>
            <a:endParaRPr kumimoji="1" lang="zh-CHT" altLang="en-US" dirty="0"/>
          </a:p>
        </p:txBody>
      </p:sp>
    </p:spTree>
    <p:extLst>
      <p:ext uri="{BB962C8B-B14F-4D97-AF65-F5344CB8AC3E}">
        <p14:creationId xmlns:p14="http://schemas.microsoft.com/office/powerpoint/2010/main" val="2114738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HT" dirty="0" smtClean="0"/>
              <a:t>Target Android Device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HT" altLang="en-US" dirty="0" smtClean="0"/>
              <a:t>選擇專案執行的</a:t>
            </a:r>
            <a:r>
              <a:rPr kumimoji="1" lang="en-US" altLang="zh-CHT" dirty="0" smtClean="0"/>
              <a:t>Android</a:t>
            </a:r>
            <a:r>
              <a:rPr kumimoji="1" lang="zh-CHT" altLang="en-US" dirty="0" smtClean="0"/>
              <a:t>平台</a:t>
            </a:r>
          </a:p>
          <a:p>
            <a:pPr lvl="1"/>
            <a:r>
              <a:rPr kumimoji="1" lang="zh-CHT" altLang="en-US" dirty="0" smtClean="0"/>
              <a:t>如發展手機或程式可選擇「</a:t>
            </a:r>
            <a:r>
              <a:rPr kumimoji="1" lang="en-US" altLang="zh-CHT" dirty="0" smtClean="0"/>
              <a:t>Phone and Tablet</a:t>
            </a:r>
            <a:r>
              <a:rPr kumimoji="1" lang="zh-CHT" altLang="en-US" dirty="0" smtClean="0"/>
              <a:t>」</a:t>
            </a:r>
            <a:endParaRPr kumimoji="1" lang="en-US" altLang="zh-CHT" dirty="0" smtClean="0"/>
          </a:p>
          <a:p>
            <a:pPr lvl="1"/>
            <a:r>
              <a:rPr kumimoji="1" lang="en-US" altLang="zh-CHT" dirty="0" smtClean="0"/>
              <a:t>Minimum SDK</a:t>
            </a:r>
          </a:p>
          <a:p>
            <a:pPr lvl="2"/>
            <a:r>
              <a:rPr kumimoji="1" lang="zh-CHT" altLang="en-US" dirty="0" smtClean="0"/>
              <a:t>選擇此專案相容的最低作業系統要求</a:t>
            </a:r>
          </a:p>
          <a:p>
            <a:pPr lvl="2"/>
            <a:r>
              <a:rPr kumimoji="1" lang="zh-CHT" altLang="en-US" dirty="0" smtClean="0"/>
              <a:t>發展歷史請見維基百科「</a:t>
            </a:r>
            <a:r>
              <a:rPr kumimoji="1" lang="en-US" altLang="zh-CHT" dirty="0" smtClean="0"/>
              <a:t>Android</a:t>
            </a:r>
            <a:r>
              <a:rPr kumimoji="1" lang="zh-CHT" altLang="en-US" dirty="0" smtClean="0"/>
              <a:t>歷史版本」</a:t>
            </a:r>
            <a:endParaRPr kumimoji="1" lang="en-US" altLang="zh-CHT" dirty="0" smtClean="0"/>
          </a:p>
          <a:p>
            <a:pPr lvl="2"/>
            <a:r>
              <a:rPr kumimoji="1" lang="zh-CHT" altLang="en-US" dirty="0" smtClean="0"/>
              <a:t>點選</a:t>
            </a:r>
            <a:r>
              <a:rPr kumimoji="1" lang="en-US" altLang="zh-CHT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Help me choose</a:t>
            </a:r>
            <a:r>
              <a:rPr kumimoji="1" lang="zh-CHT" altLang="en-US" dirty="0" smtClean="0"/>
              <a:t>可看到不同作業系統所能涵蓋的使用範圍</a:t>
            </a:r>
          </a:p>
          <a:p>
            <a:pPr lvl="2"/>
            <a:r>
              <a:rPr kumimoji="1" lang="zh-CHT" altLang="en-US" dirty="0" smtClean="0">
                <a:solidFill>
                  <a:schemeClr val="accent3"/>
                </a:solidFill>
              </a:rPr>
              <a:t>這裡的設定影響</a:t>
            </a:r>
            <a:r>
              <a:rPr kumimoji="1" lang="en-US" altLang="zh-CHT" dirty="0" smtClean="0">
                <a:solidFill>
                  <a:schemeClr val="accent3"/>
                </a:solidFill>
              </a:rPr>
              <a:t>Android</a:t>
            </a:r>
            <a:r>
              <a:rPr kumimoji="1" lang="zh-CHT" altLang="en-US" dirty="0" smtClean="0">
                <a:solidFill>
                  <a:schemeClr val="accent3"/>
                </a:solidFill>
              </a:rPr>
              <a:t>模擬器的選擇</a:t>
            </a:r>
            <a:endParaRPr kumimoji="1" lang="zh-CHT" alt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9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HT" altLang="en-US" dirty="0" smtClean="0"/>
              <a:t>載入必要的命名空間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HT" altLang="en-US" dirty="0" smtClean="0"/>
              <a:t>在輸入程式碼的時間如果有無法辨識的型態名稱，可利用</a:t>
            </a:r>
            <a:r>
              <a:rPr kumimoji="1" lang="en-US" altLang="zh-CHT" dirty="0" smtClean="0"/>
              <a:t>Android Studio</a:t>
            </a:r>
            <a:r>
              <a:rPr kumimoji="1" lang="zh-CHT" altLang="en-US" dirty="0" smtClean="0"/>
              <a:t>的工具載入必要的命名空間。</a:t>
            </a:r>
            <a:endParaRPr kumimoji="1" lang="zh-CHT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8805" y="2622936"/>
            <a:ext cx="5606772" cy="403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8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HT" altLang="en-US" dirty="0" smtClean="0"/>
              <a:t>介面元件繫結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HT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639968" y="3536950"/>
            <a:ext cx="1785940" cy="9286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HT" altLang="en-US" dirty="0" smtClean="0">
                <a:solidFill>
                  <a:schemeClr val="bg1"/>
                </a:solidFill>
                <a:latin typeface="微軟正黑體" charset="0"/>
                <a:ea typeface="微軟正黑體" charset="0"/>
                <a:cs typeface="微軟正黑體" charset="0"/>
              </a:rPr>
              <a:t>介面元件</a:t>
            </a:r>
            <a:endParaRPr kumimoji="1" lang="zh-CHT" altLang="en-US" dirty="0">
              <a:solidFill>
                <a:schemeClr val="bg1"/>
              </a:solidFill>
              <a:latin typeface="微軟正黑體" charset="0"/>
              <a:ea typeface="微軟正黑體" charset="0"/>
              <a:cs typeface="微軟正黑體" charset="0"/>
            </a:endParaRPr>
          </a:p>
        </p:txBody>
      </p:sp>
      <p:sp>
        <p:nvSpPr>
          <p:cNvPr id="5" name="五邊形 4"/>
          <p:cNvSpPr/>
          <p:nvPr/>
        </p:nvSpPr>
        <p:spPr>
          <a:xfrm>
            <a:off x="3686163" y="2614612"/>
            <a:ext cx="1443037" cy="685800"/>
          </a:xfrm>
          <a:prstGeom prst="homePlate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HT" dirty="0" err="1" smtClean="0">
                <a:solidFill>
                  <a:schemeClr val="bg1"/>
                </a:solidFill>
              </a:rPr>
              <a:t>onClick</a:t>
            </a:r>
            <a:endParaRPr kumimoji="1" lang="zh-CHT" altLang="en-US" dirty="0">
              <a:solidFill>
                <a:schemeClr val="bg1"/>
              </a:solidFill>
            </a:endParaRPr>
          </a:p>
        </p:txBody>
      </p:sp>
      <p:sp>
        <p:nvSpPr>
          <p:cNvPr id="6" name="五邊形 5"/>
          <p:cNvSpPr/>
          <p:nvPr/>
        </p:nvSpPr>
        <p:spPr>
          <a:xfrm>
            <a:off x="3686163" y="3658394"/>
            <a:ext cx="1443037" cy="685800"/>
          </a:xfrm>
          <a:prstGeom prst="homePlate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HT" dirty="0" err="1" smtClean="0">
                <a:solidFill>
                  <a:schemeClr val="tx1"/>
                </a:solidFill>
              </a:rPr>
              <a:t>onClick</a:t>
            </a:r>
            <a:endParaRPr kumimoji="1" lang="zh-CHT" altLang="en-US" dirty="0">
              <a:solidFill>
                <a:schemeClr val="tx1"/>
              </a:solidFill>
            </a:endParaRPr>
          </a:p>
        </p:txBody>
      </p:sp>
      <p:sp>
        <p:nvSpPr>
          <p:cNvPr id="7" name="五邊形 6"/>
          <p:cNvSpPr/>
          <p:nvPr/>
        </p:nvSpPr>
        <p:spPr>
          <a:xfrm>
            <a:off x="3686162" y="4702176"/>
            <a:ext cx="1443037" cy="685800"/>
          </a:xfrm>
          <a:prstGeom prst="homePlate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HT" dirty="0" err="1" smtClean="0">
                <a:solidFill>
                  <a:schemeClr val="tx1"/>
                </a:solidFill>
              </a:rPr>
              <a:t>onClick</a:t>
            </a:r>
            <a:endParaRPr kumimoji="1" lang="zh-CHT" altLang="en-US" dirty="0">
              <a:solidFill>
                <a:schemeClr val="tx1"/>
              </a:solidFill>
            </a:endParaRPr>
          </a:p>
        </p:txBody>
      </p:sp>
      <p:cxnSp>
        <p:nvCxnSpPr>
          <p:cNvPr id="9" name="肘形接點 8"/>
          <p:cNvCxnSpPr>
            <a:stCxn id="4" idx="3"/>
            <a:endCxn id="5" idx="1"/>
          </p:cNvCxnSpPr>
          <p:nvPr/>
        </p:nvCxnSpPr>
        <p:spPr>
          <a:xfrm flipV="1">
            <a:off x="2425908" y="2957512"/>
            <a:ext cx="1260255" cy="1043782"/>
          </a:xfrm>
          <a:prstGeom prst="bentConnector3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接點 9"/>
          <p:cNvCxnSpPr>
            <a:stCxn id="4" idx="3"/>
            <a:endCxn id="6" idx="1"/>
          </p:cNvCxnSpPr>
          <p:nvPr/>
        </p:nvCxnSpPr>
        <p:spPr>
          <a:xfrm>
            <a:off x="2425908" y="4001294"/>
            <a:ext cx="1260255" cy="12700"/>
          </a:xfrm>
          <a:prstGeom prst="bentConnector3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接點 12"/>
          <p:cNvCxnSpPr>
            <a:stCxn id="4" idx="3"/>
            <a:endCxn id="7" idx="1"/>
          </p:cNvCxnSpPr>
          <p:nvPr/>
        </p:nvCxnSpPr>
        <p:spPr>
          <a:xfrm>
            <a:off x="2425908" y="4001294"/>
            <a:ext cx="1260254" cy="1043782"/>
          </a:xfrm>
          <a:prstGeom prst="bentConnector3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圓形箭號 15"/>
          <p:cNvSpPr/>
          <p:nvPr/>
        </p:nvSpPr>
        <p:spPr>
          <a:xfrm>
            <a:off x="-123542" y="2833688"/>
            <a:ext cx="1104320" cy="127158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4709386"/>
              <a:gd name="adj5" fmla="val 1250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HT" altLang="en-US">
              <a:solidFill>
                <a:schemeClr val="tx1"/>
              </a:solidFill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6757990" y="3389907"/>
            <a:ext cx="2185988" cy="122277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HT" sz="2000" b="1" dirty="0" err="1" smtClean="0"/>
              <a:t>buttonClick</a:t>
            </a:r>
            <a:endParaRPr kumimoji="1" lang="zh-CHT" altLang="en-US" sz="2000" b="1" dirty="0"/>
          </a:p>
        </p:txBody>
      </p:sp>
      <p:cxnSp>
        <p:nvCxnSpPr>
          <p:cNvPr id="19" name="曲線接點 18"/>
          <p:cNvCxnSpPr>
            <a:stCxn id="5" idx="3"/>
            <a:endCxn id="17" idx="1"/>
          </p:cNvCxnSpPr>
          <p:nvPr/>
        </p:nvCxnSpPr>
        <p:spPr>
          <a:xfrm>
            <a:off x="5129200" y="2957512"/>
            <a:ext cx="1948921" cy="611466"/>
          </a:xfrm>
          <a:prstGeom prst="curvedConnector2">
            <a:avLst/>
          </a:prstGeom>
          <a:ln w="38100">
            <a:solidFill>
              <a:srgbClr val="C00000"/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53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HT" altLang="en-US" dirty="0" smtClean="0"/>
              <a:t>在事件處理函式中加入程式碼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0000" y="1839913"/>
            <a:ext cx="7675350" cy="4351338"/>
          </a:xfrm>
        </p:spPr>
        <p:txBody>
          <a:bodyPr/>
          <a:lstStyle/>
          <a:p>
            <a:endParaRPr kumimoji="1" lang="zh-CHT" altLang="en-US" dirty="0" smtClean="0"/>
          </a:p>
          <a:p>
            <a:endParaRPr kumimoji="1" lang="zh-CHT" altLang="en-US" dirty="0"/>
          </a:p>
          <a:p>
            <a:endParaRPr kumimoji="1" lang="zh-CHT" altLang="en-US" dirty="0" smtClean="0"/>
          </a:p>
          <a:p>
            <a:endParaRPr kumimoji="1" lang="zh-CHT" altLang="en-US" dirty="0"/>
          </a:p>
          <a:p>
            <a:r>
              <a:rPr kumimoji="1" lang="en-US" altLang="zh-CHT" dirty="0" err="1" smtClean="0"/>
              <a:t>AlertDialog</a:t>
            </a:r>
            <a:r>
              <a:rPr kumimoji="1" lang="zh-CHT" altLang="en-US" dirty="0" smtClean="0"/>
              <a:t>為警示對話盒類別</a:t>
            </a:r>
          </a:p>
          <a:p>
            <a:pPr lvl="1"/>
            <a:r>
              <a:rPr kumimoji="1" lang="zh-CHT" altLang="en-US" dirty="0" smtClean="0"/>
              <a:t>「</a:t>
            </a:r>
            <a:r>
              <a:rPr kumimoji="1" lang="en-US" altLang="zh-CHT" dirty="0" err="1" smtClean="0"/>
              <a:t>AlertDialog.Builder</a:t>
            </a:r>
            <a:r>
              <a:rPr kumimoji="1" lang="en-US" altLang="zh-CHT" dirty="0" smtClean="0"/>
              <a:t>(this).create()</a:t>
            </a:r>
            <a:r>
              <a:rPr kumimoji="1" lang="zh-CHT" altLang="en-US" dirty="0" smtClean="0"/>
              <a:t>」和單純的建構子不同，此方法的目的提供目前的文件做參數來建構對話盒物件。</a:t>
            </a:r>
            <a:endParaRPr kumimoji="1" lang="zh-CHT" altLang="en-US" dirty="0" smtClean="0"/>
          </a:p>
          <a:p>
            <a:endParaRPr kumimoji="1" lang="zh-CHT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00" y="1839913"/>
            <a:ext cx="7590395" cy="145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HT" altLang="en-US" dirty="0" smtClean="0"/>
              <a:t>取得產生事件的元件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HT" altLang="en-US" dirty="0" smtClean="0"/>
              <a:t>嘗試再點擊時修改按鈕上的文字</a:t>
            </a:r>
          </a:p>
          <a:p>
            <a:r>
              <a:rPr kumimoji="1" lang="zh-CHT" altLang="en-US" dirty="0" smtClean="0"/>
              <a:t>請在</a:t>
            </a:r>
            <a:r>
              <a:rPr kumimoji="1" lang="en-US" altLang="zh-CHT" dirty="0" err="1" smtClean="0"/>
              <a:t>buttonClick</a:t>
            </a:r>
            <a:r>
              <a:rPr kumimoji="1" lang="zh-CHT" altLang="en-US" dirty="0" smtClean="0"/>
              <a:t>函式中加入以下程式碼：</a:t>
            </a:r>
            <a:endParaRPr kumimoji="1" lang="zh-CHT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1" y="2921793"/>
            <a:ext cx="8300787" cy="20788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0060" y="4214813"/>
            <a:ext cx="8300787" cy="544563"/>
          </a:xfrm>
          <a:prstGeom prst="rect">
            <a:avLst/>
          </a:prstGeom>
          <a:solidFill>
            <a:srgbClr val="48D8B5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HT" altLang="en-US"/>
          </a:p>
        </p:txBody>
      </p:sp>
      <p:sp>
        <p:nvSpPr>
          <p:cNvPr id="7" name="圓角矩形 6"/>
          <p:cNvSpPr/>
          <p:nvPr/>
        </p:nvSpPr>
        <p:spPr>
          <a:xfrm>
            <a:off x="840000" y="5092696"/>
            <a:ext cx="4071938" cy="75723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HT" sz="1600" dirty="0" smtClean="0">
                <a:latin typeface="微軟正黑體" charset="0"/>
                <a:ea typeface="微軟正黑體" charset="0"/>
                <a:cs typeface="微軟正黑體" charset="0"/>
              </a:rPr>
              <a:t>Button button = (Button) v;</a:t>
            </a:r>
          </a:p>
          <a:p>
            <a:r>
              <a:rPr kumimoji="1" lang="zh-CHT" altLang="en-US" sz="1600" dirty="0" smtClean="0">
                <a:latin typeface="微軟正黑體" charset="0"/>
                <a:ea typeface="微軟正黑體" charset="0"/>
                <a:cs typeface="微軟正黑體" charset="0"/>
              </a:rPr>
              <a:t>將型態強制轉換成其子類別</a:t>
            </a:r>
            <a:r>
              <a:rPr kumimoji="1" lang="en-US" altLang="zh-CHT" sz="1600" dirty="0" smtClean="0">
                <a:latin typeface="微軟正黑體" charset="0"/>
                <a:ea typeface="微軟正黑體" charset="0"/>
                <a:cs typeface="微軟正黑體" charset="0"/>
              </a:rPr>
              <a:t>Button</a:t>
            </a:r>
            <a:endParaRPr kumimoji="1" lang="zh-CHT" altLang="en-US" sz="1600" dirty="0">
              <a:latin typeface="微軟正黑體" charset="0"/>
              <a:ea typeface="微軟正黑體" charset="0"/>
              <a:cs typeface="微軟正黑體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2335425" y="5933280"/>
            <a:ext cx="4808326" cy="75723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HT" sz="1600" dirty="0" smtClean="0">
                <a:latin typeface="微軟正黑體" charset="0"/>
                <a:ea typeface="微軟正黑體" charset="0"/>
                <a:cs typeface="微軟正黑體" charset="0"/>
              </a:rPr>
              <a:t>Button</a:t>
            </a:r>
            <a:r>
              <a:rPr kumimoji="1" lang="zh-CHT" altLang="en-US" sz="1600" dirty="0" smtClean="0">
                <a:latin typeface="微軟正黑體" charset="0"/>
                <a:ea typeface="微軟正黑體" charset="0"/>
                <a:cs typeface="微軟正黑體" charset="0"/>
              </a:rPr>
              <a:t>中的</a:t>
            </a:r>
            <a:r>
              <a:rPr kumimoji="1" lang="en-US" altLang="zh-CHT" sz="1600" dirty="0" err="1" smtClean="0">
                <a:latin typeface="微軟正黑體" charset="0"/>
                <a:ea typeface="微軟正黑體" charset="0"/>
                <a:cs typeface="微軟正黑體" charset="0"/>
              </a:rPr>
              <a:t>setText</a:t>
            </a:r>
            <a:r>
              <a:rPr kumimoji="1" lang="zh-CHT" altLang="en-US" sz="1600" dirty="0" smtClean="0">
                <a:latin typeface="微軟正黑體" charset="0"/>
                <a:ea typeface="微軟正黑體" charset="0"/>
                <a:cs typeface="微軟正黑體" charset="0"/>
              </a:rPr>
              <a:t>可用來設定按鈕文字的內容。</a:t>
            </a:r>
            <a:endParaRPr kumimoji="1" lang="en-US" altLang="zh-CHT" sz="1600" dirty="0" smtClean="0">
              <a:latin typeface="微軟正黑體" charset="0"/>
              <a:ea typeface="微軟正黑體" charset="0"/>
              <a:cs typeface="微軟正黑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7525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HT" altLang="en-US" dirty="0" smtClean="0"/>
              <a:t>測試程式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HT" altLang="en-US" dirty="0" smtClean="0"/>
              <a:t>請練習上述步驟並編譯執行你的程式。</a:t>
            </a:r>
            <a:endParaRPr kumimoji="1" lang="zh-CHT" altLang="en-US" dirty="0"/>
          </a:p>
        </p:txBody>
      </p:sp>
    </p:spTree>
    <p:extLst>
      <p:ext uri="{BB962C8B-B14F-4D97-AF65-F5344CB8AC3E}">
        <p14:creationId xmlns:p14="http://schemas.microsoft.com/office/powerpoint/2010/main" val="1855843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HT" dirty="0" smtClean="0"/>
              <a:t>Add an activity to Mobile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HT" altLang="en-US" dirty="0" smtClean="0"/>
              <a:t>選擇一個活動（</a:t>
            </a:r>
            <a:r>
              <a:rPr kumimoji="1" lang="en-US" altLang="zh-CHT" dirty="0" smtClean="0"/>
              <a:t>Activity</a:t>
            </a:r>
            <a:r>
              <a:rPr kumimoji="1" lang="zh-CHT" altLang="en-US" dirty="0" smtClean="0"/>
              <a:t>）的類型</a:t>
            </a:r>
          </a:p>
          <a:p>
            <a:pPr lvl="1"/>
            <a:r>
              <a:rPr kumimoji="1" lang="zh-CHT" altLang="en-US" dirty="0" smtClean="0"/>
              <a:t>請選擇「</a:t>
            </a:r>
            <a:r>
              <a:rPr kumimoji="1" lang="en-US" altLang="zh-CHT" dirty="0" smtClean="0"/>
              <a:t>Blank Activity</a:t>
            </a:r>
            <a:r>
              <a:rPr kumimoji="1" lang="zh-CHT" altLang="en-US" dirty="0" smtClean="0"/>
              <a:t>」</a:t>
            </a:r>
            <a:endParaRPr kumimoji="1" lang="zh-CHT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8775" y="2721166"/>
            <a:ext cx="5986463" cy="360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7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HT" dirty="0" smtClean="0"/>
              <a:t>Customize the Activity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HT" altLang="en-US" dirty="0" smtClean="0"/>
              <a:t>為預設的活動自訂名稱</a:t>
            </a:r>
          </a:p>
          <a:p>
            <a:pPr lvl="1"/>
            <a:r>
              <a:rPr kumimoji="1" lang="zh-CHT" altLang="en-US" dirty="0" smtClean="0"/>
              <a:t>使用不同的活動類型，各有不同的內容需指定。在此使用預設的值，但建議給予有意義的名稱。</a:t>
            </a:r>
            <a:endParaRPr kumimoji="1" lang="en-US" altLang="zh-CHT" dirty="0" smtClean="0"/>
          </a:p>
          <a:p>
            <a:pPr lvl="2"/>
            <a:r>
              <a:rPr kumimoji="1" lang="zh-CHT" altLang="en-US" dirty="0" smtClean="0"/>
              <a:t>在此</a:t>
            </a:r>
            <a:r>
              <a:rPr kumimoji="1" lang="en-US" altLang="zh-CHT" dirty="0" smtClean="0"/>
              <a:t>Activity</a:t>
            </a:r>
            <a:r>
              <a:rPr kumimoji="1" lang="zh-CHT" altLang="en-US" dirty="0" smtClean="0"/>
              <a:t>的名稱以預設的「</a:t>
            </a:r>
            <a:r>
              <a:rPr kumimoji="1" lang="en-US" altLang="zh-CHT" dirty="0" err="1" smtClean="0"/>
              <a:t>MainActivity</a:t>
            </a:r>
            <a:r>
              <a:rPr kumimoji="1" lang="zh-CHT" altLang="en-US" dirty="0" smtClean="0"/>
              <a:t>」來做設定。</a:t>
            </a:r>
          </a:p>
          <a:p>
            <a:pPr lvl="2"/>
            <a:r>
              <a:rPr kumimoji="1" lang="zh-CHT" altLang="en-US" dirty="0" smtClean="0"/>
              <a:t>最後，點擊「</a:t>
            </a:r>
            <a:r>
              <a:rPr kumimoji="1" lang="en-US" altLang="zh-CHT" dirty="0" smtClean="0"/>
              <a:t>Finish</a:t>
            </a:r>
            <a:r>
              <a:rPr kumimoji="1" lang="zh-CHT" altLang="en-US" dirty="0" smtClean="0"/>
              <a:t>」即可建立此專案。</a:t>
            </a:r>
            <a:endParaRPr kumimoji="1" lang="zh-CHT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3530971"/>
            <a:ext cx="5286376" cy="316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0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HT" dirty="0" smtClean="0"/>
              <a:t>Android</a:t>
            </a:r>
            <a:r>
              <a:rPr kumimoji="1" lang="zh-CHT" altLang="en-US" dirty="0"/>
              <a:t>的</a:t>
            </a:r>
            <a:r>
              <a:rPr kumimoji="1" lang="zh-CHT" altLang="en-US" dirty="0" smtClean="0"/>
              <a:t>良好命名習慣</a:t>
            </a:r>
            <a:endParaRPr kumimoji="1" lang="zh-CHT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0000" y="1825625"/>
            <a:ext cx="5060738" cy="4351338"/>
          </a:xfrm>
        </p:spPr>
        <p:txBody>
          <a:bodyPr/>
          <a:lstStyle/>
          <a:p>
            <a:r>
              <a:rPr kumimoji="1" lang="zh-CHT" altLang="en-US" dirty="0" smtClean="0"/>
              <a:t>控制活動的類別與其檔案名稱建議用</a:t>
            </a:r>
            <a:r>
              <a:rPr kumimoji="1" lang="en-US" altLang="zh-CHT" dirty="0" smtClean="0"/>
              <a:t>Activity</a:t>
            </a:r>
            <a:r>
              <a:rPr kumimoji="1" lang="zh-CHT" altLang="en-US" dirty="0" smtClean="0"/>
              <a:t>結尾。</a:t>
            </a:r>
          </a:p>
          <a:p>
            <a:pPr lvl="1"/>
            <a:r>
              <a:rPr kumimoji="1" lang="zh-CHT" altLang="en-US" dirty="0" smtClean="0"/>
              <a:t>例如，</a:t>
            </a:r>
            <a:r>
              <a:rPr kumimoji="1" lang="en-US" altLang="zh-CHT" dirty="0" err="1" smtClean="0"/>
              <a:t>MainActivity</a:t>
            </a:r>
            <a:endParaRPr kumimoji="1" lang="en-US" altLang="zh-CHT" dirty="0" smtClean="0"/>
          </a:p>
          <a:p>
            <a:r>
              <a:rPr kumimoji="1" lang="zh-CHT" altLang="en-US" dirty="0" smtClean="0"/>
              <a:t>介面檔的命名方式習慣將活動程式檔的檔名倒置，並採全部小寫。</a:t>
            </a:r>
          </a:p>
          <a:p>
            <a:pPr lvl="1"/>
            <a:r>
              <a:rPr kumimoji="1" lang="zh-CHT" altLang="en-US" dirty="0" smtClean="0"/>
              <a:t>例如，</a:t>
            </a:r>
            <a:r>
              <a:rPr kumimoji="1" lang="en-US" altLang="zh-CHT" dirty="0" err="1" smtClean="0"/>
              <a:t>MainActivity</a:t>
            </a:r>
            <a:r>
              <a:rPr kumimoji="1" lang="zh-CHT" altLang="en-US" dirty="0" smtClean="0"/>
              <a:t>對應的介面檔即命名為</a:t>
            </a:r>
            <a:r>
              <a:rPr kumimoji="1" lang="en-US" altLang="zh-CHT" dirty="0" err="1" smtClean="0"/>
              <a:t>activity_main.xml</a:t>
            </a:r>
            <a:endParaRPr kumimoji="1" lang="zh-CHT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761" y="1971676"/>
            <a:ext cx="3348727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2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深度">
  <a:themeElements>
    <a:clrScheme name="深度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深度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深度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1621</TotalTime>
  <Words>2144</Words>
  <Application>Microsoft Macintosh PowerPoint</Application>
  <PresentationFormat>如螢幕大小 (4:3)</PresentationFormat>
  <Paragraphs>341</Paragraphs>
  <Slides>64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69" baseType="lpstr">
      <vt:lpstr>微軟正黑體</vt:lpstr>
      <vt:lpstr>新細明體</vt:lpstr>
      <vt:lpstr>Corbel</vt:lpstr>
      <vt:lpstr>Arial</vt:lpstr>
      <vt:lpstr>深度</vt:lpstr>
      <vt:lpstr>實作教材01</vt:lpstr>
      <vt:lpstr>學習目標</vt:lpstr>
      <vt:lpstr>新建專案</vt:lpstr>
      <vt:lpstr>如何新增一個專案？</vt:lpstr>
      <vt:lpstr>參數設定說明</vt:lpstr>
      <vt:lpstr>Target Android Device</vt:lpstr>
      <vt:lpstr>Add an activity to Mobile</vt:lpstr>
      <vt:lpstr>Customize the Activity</vt:lpstr>
      <vt:lpstr>Android的良好命名習慣</vt:lpstr>
      <vt:lpstr>編輯畫面介紹</vt:lpstr>
      <vt:lpstr>編輯主畫面</vt:lpstr>
      <vt:lpstr>介面設計</vt:lpstr>
      <vt:lpstr>    專案檢視器</vt:lpstr>
      <vt:lpstr>    編輯主頁</vt:lpstr>
      <vt:lpstr>    元件樹</vt:lpstr>
      <vt:lpstr>    屬性視窗</vt:lpstr>
      <vt:lpstr>錯誤排解</vt:lpstr>
      <vt:lpstr>安裝Android Support Library</vt:lpstr>
      <vt:lpstr>開啟Android模擬器</vt:lpstr>
      <vt:lpstr>Android Emulator </vt:lpstr>
      <vt:lpstr>硬體模擬限制</vt:lpstr>
      <vt:lpstr>AVD安裝設定</vt:lpstr>
      <vt:lpstr>AVD Manager</vt:lpstr>
      <vt:lpstr>選擇硬體</vt:lpstr>
      <vt:lpstr>選擇系統映像檔</vt:lpstr>
      <vt:lpstr>確認AVD設定</vt:lpstr>
      <vt:lpstr>名詞解釋</vt:lpstr>
      <vt:lpstr>開啟、修改、刪除AVD</vt:lpstr>
      <vt:lpstr>編譯執行程式</vt:lpstr>
      <vt:lpstr>Android生命週期</vt:lpstr>
      <vt:lpstr>檢視程式碼</vt:lpstr>
      <vt:lpstr>檢視程式碼</vt:lpstr>
      <vt:lpstr>生命週期</vt:lpstr>
      <vt:lpstr>Activity（活動）</vt:lpstr>
      <vt:lpstr>為什麼要了解生命週期？</vt:lpstr>
      <vt:lpstr>Activity的狀態</vt:lpstr>
      <vt:lpstr>Active狀態</vt:lpstr>
      <vt:lpstr>Paused狀態</vt:lpstr>
      <vt:lpstr>Dead狀態</vt:lpstr>
      <vt:lpstr>Android系統資源回收規則</vt:lpstr>
      <vt:lpstr>Activity動作</vt:lpstr>
      <vt:lpstr>PowerPoint 簡報</vt:lpstr>
      <vt:lpstr>生命週期循環</vt:lpstr>
      <vt:lpstr>動作流程</vt:lpstr>
      <vt:lpstr>程式架構</vt:lpstr>
      <vt:lpstr>檢視專案架構</vt:lpstr>
      <vt:lpstr>程式架構</vt:lpstr>
      <vt:lpstr>程式架構</vt:lpstr>
      <vt:lpstr>程式架構</vt:lpstr>
      <vt:lpstr>onCreate參數說明</vt:lpstr>
      <vt:lpstr>撰寫程式</vt:lpstr>
      <vt:lpstr>功能規劃</vt:lpstr>
      <vt:lpstr>編輯介面檔</vt:lpstr>
      <vt:lpstr>放置介面元件</vt:lpstr>
      <vt:lpstr>設定元件屬性（Properties）</vt:lpstr>
      <vt:lpstr>Button屬性</vt:lpstr>
      <vt:lpstr>練習修改屬性</vt:lpstr>
      <vt:lpstr>加入事件處理函式</vt:lpstr>
      <vt:lpstr>解析函式原型</vt:lpstr>
      <vt:lpstr>載入必要的命名空間</vt:lpstr>
      <vt:lpstr>介面元件繫結</vt:lpstr>
      <vt:lpstr>在事件處理函式中加入程式碼</vt:lpstr>
      <vt:lpstr>取得產生事件的元件</vt:lpstr>
      <vt:lpstr>測試程式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</dc:title>
  <dc:creator>Microsoft Office 使用者</dc:creator>
  <cp:lastModifiedBy>Sheng-Fang Huang</cp:lastModifiedBy>
  <cp:revision>70</cp:revision>
  <dcterms:created xsi:type="dcterms:W3CDTF">2015-03-19T01:36:47Z</dcterms:created>
  <dcterms:modified xsi:type="dcterms:W3CDTF">2015-03-26T06:30:05Z</dcterms:modified>
</cp:coreProperties>
</file>